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5" r:id="rId9"/>
    <p:sldId id="263" r:id="rId10"/>
    <p:sldId id="264" r:id="rId11"/>
    <p:sldId id="267" r:id="rId12"/>
    <p:sldId id="269" r:id="rId13"/>
    <p:sldId id="268" r:id="rId14"/>
    <p:sldId id="270" r:id="rId15"/>
    <p:sldId id="273" r:id="rId16"/>
    <p:sldId id="274" r:id="rId17"/>
    <p:sldId id="275" r:id="rId18"/>
    <p:sldId id="271"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97" autoAdjust="0"/>
    <p:restoredTop sz="94660"/>
  </p:normalViewPr>
  <p:slideViewPr>
    <p:cSldViewPr snapToGrid="0">
      <p:cViewPr varScale="1">
        <p:scale>
          <a:sx n="46" d="100"/>
          <a:sy n="46" d="100"/>
        </p:scale>
        <p:origin x="6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D5B15-A1FE-4B14-AEE4-7521B3EB1841}" type="datetimeFigureOut">
              <a:rPr lang="zh-TW" altLang="en-US" smtClean="0"/>
              <a:t>2019/4/11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654641-99CC-4BAE-9E39-64974B88BE59}" type="slidenum">
              <a:rPr lang="zh-TW" altLang="en-US" smtClean="0"/>
              <a:t>‹#›</a:t>
            </a:fld>
            <a:endParaRPr lang="zh-TW" altLang="en-US"/>
          </a:p>
        </p:txBody>
      </p:sp>
    </p:spTree>
    <p:extLst>
      <p:ext uri="{BB962C8B-B14F-4D97-AF65-F5344CB8AC3E}">
        <p14:creationId xmlns:p14="http://schemas.microsoft.com/office/powerpoint/2010/main" val="1151162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EFA759A-54C0-43FA-889A-24C617CF99D2}" type="slidenum">
              <a:rPr lang="zh-TW" altLang="en-US" smtClean="0"/>
              <a:t>22</a:t>
            </a:fld>
            <a:endParaRPr lang="zh-TW" altLang="en-US"/>
          </a:p>
        </p:txBody>
      </p:sp>
    </p:spTree>
    <p:extLst>
      <p:ext uri="{BB962C8B-B14F-4D97-AF65-F5344CB8AC3E}">
        <p14:creationId xmlns:p14="http://schemas.microsoft.com/office/powerpoint/2010/main" val="131896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EFA759A-54C0-43FA-889A-24C617CF99D2}" type="slidenum">
              <a:rPr lang="zh-TW" altLang="en-US" smtClean="0"/>
              <a:t>28</a:t>
            </a:fld>
            <a:endParaRPr lang="zh-TW" altLang="en-US"/>
          </a:p>
        </p:txBody>
      </p:sp>
    </p:spTree>
    <p:extLst>
      <p:ext uri="{BB962C8B-B14F-4D97-AF65-F5344CB8AC3E}">
        <p14:creationId xmlns:p14="http://schemas.microsoft.com/office/powerpoint/2010/main" val="4048990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EFA759A-54C0-43FA-889A-24C617CF99D2}" type="slidenum">
              <a:rPr lang="zh-TW" altLang="en-US" smtClean="0"/>
              <a:t>34</a:t>
            </a:fld>
            <a:endParaRPr lang="zh-TW" altLang="en-US"/>
          </a:p>
        </p:txBody>
      </p:sp>
    </p:spTree>
    <p:extLst>
      <p:ext uri="{BB962C8B-B14F-4D97-AF65-F5344CB8AC3E}">
        <p14:creationId xmlns:p14="http://schemas.microsoft.com/office/powerpoint/2010/main" val="3231508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7ACAA57E-9D8E-4104-BF9B-0B0392D33AE2}" type="datetimeFigureOut">
              <a:rPr lang="zh-TW" altLang="en-US" smtClean="0"/>
              <a:t>2019/4/11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3466285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7ACAA57E-9D8E-4104-BF9B-0B0392D33AE2}" type="datetimeFigureOut">
              <a:rPr lang="zh-TW" altLang="en-US" smtClean="0"/>
              <a:t>2019/4/11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2758636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7ACAA57E-9D8E-4104-BF9B-0B0392D33AE2}" type="datetimeFigureOut">
              <a:rPr lang="zh-TW" altLang="en-US" smtClean="0"/>
              <a:t>2019/4/11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231640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7ACAA57E-9D8E-4104-BF9B-0B0392D33AE2}" type="datetimeFigureOut">
              <a:rPr lang="zh-TW" altLang="en-US" smtClean="0"/>
              <a:t>2019/4/11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2369772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7ACAA57E-9D8E-4104-BF9B-0B0392D33AE2}" type="datetimeFigureOut">
              <a:rPr lang="zh-TW" altLang="en-US" smtClean="0"/>
              <a:t>2019/4/11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157617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7ACAA57E-9D8E-4104-BF9B-0B0392D33AE2}" type="datetimeFigureOut">
              <a:rPr lang="zh-TW" altLang="en-US" smtClean="0"/>
              <a:t>2019/4/11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1164854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7ACAA57E-9D8E-4104-BF9B-0B0392D33AE2}" type="datetimeFigureOut">
              <a:rPr lang="zh-TW" altLang="en-US" smtClean="0"/>
              <a:t>2019/4/11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2277053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7ACAA57E-9D8E-4104-BF9B-0B0392D33AE2}" type="datetimeFigureOut">
              <a:rPr lang="zh-TW" altLang="en-US" smtClean="0"/>
              <a:t>2019/4/11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205778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ACAA57E-9D8E-4104-BF9B-0B0392D33AE2}" type="datetimeFigureOut">
              <a:rPr lang="zh-TW" altLang="en-US" smtClean="0"/>
              <a:t>2019/4/11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1500138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7ACAA57E-9D8E-4104-BF9B-0B0392D33AE2}" type="datetimeFigureOut">
              <a:rPr lang="zh-TW" altLang="en-US" smtClean="0"/>
              <a:t>2019/4/11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3989909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7ACAA57E-9D8E-4104-BF9B-0B0392D33AE2}" type="datetimeFigureOut">
              <a:rPr lang="zh-TW" altLang="en-US" smtClean="0"/>
              <a:t>2019/4/11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89438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AA57E-9D8E-4104-BF9B-0B0392D33AE2}" type="datetimeFigureOut">
              <a:rPr lang="zh-TW" altLang="en-US" smtClean="0"/>
              <a:t>2019/4/11</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F2504-4C35-40D0-8C6F-E5F2E4F4C42C}" type="slidenum">
              <a:rPr lang="zh-TW" altLang="en-US" smtClean="0"/>
              <a:t>‹#›</a:t>
            </a:fld>
            <a:endParaRPr lang="zh-TW" altLang="en-US"/>
          </a:p>
        </p:txBody>
      </p:sp>
    </p:spTree>
    <p:extLst>
      <p:ext uri="{BB962C8B-B14F-4D97-AF65-F5344CB8AC3E}">
        <p14:creationId xmlns:p14="http://schemas.microsoft.com/office/powerpoint/2010/main" val="189379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3972434" cy="523220"/>
          </a:xfrm>
          <a:prstGeom prst="rect">
            <a:avLst/>
          </a:prstGeom>
          <a:noFill/>
        </p:spPr>
        <p:txBody>
          <a:bodyPr wrap="none" rtlCol="0">
            <a:spAutoFit/>
          </a:bodyPr>
          <a:lstStyle/>
          <a:p>
            <a:r>
              <a:rPr lang="en-US" altLang="zh-TW" sz="2800" dirty="0" smtClean="0"/>
              <a:t>What is Machine Learning</a:t>
            </a:r>
          </a:p>
        </p:txBody>
      </p:sp>
      <p:pic>
        <p:nvPicPr>
          <p:cNvPr id="6" name="圖片 5"/>
          <p:cNvPicPr>
            <a:picLocks noChangeAspect="1"/>
          </p:cNvPicPr>
          <p:nvPr/>
        </p:nvPicPr>
        <p:blipFill>
          <a:blip r:embed="rId2"/>
          <a:stretch>
            <a:fillRect/>
          </a:stretch>
        </p:blipFill>
        <p:spPr>
          <a:xfrm>
            <a:off x="864982" y="1547996"/>
            <a:ext cx="6344752" cy="1133554"/>
          </a:xfrm>
          <a:prstGeom prst="rect">
            <a:avLst/>
          </a:prstGeom>
        </p:spPr>
      </p:pic>
      <p:sp>
        <p:nvSpPr>
          <p:cNvPr id="7" name="矩形 6"/>
          <p:cNvSpPr/>
          <p:nvPr/>
        </p:nvSpPr>
        <p:spPr>
          <a:xfrm>
            <a:off x="0" y="1158513"/>
            <a:ext cx="7177542" cy="369332"/>
          </a:xfrm>
          <a:prstGeom prst="rect">
            <a:avLst/>
          </a:prstGeom>
        </p:spPr>
        <p:txBody>
          <a:bodyPr wrap="none">
            <a:spAutoFit/>
          </a:bodyPr>
          <a:lstStyle/>
          <a:p>
            <a:r>
              <a:rPr lang="en-US" altLang="zh-TW" dirty="0" smtClean="0"/>
              <a:t>What is learning?    Human learn skills by digesting observations with brain</a:t>
            </a:r>
            <a:endParaRPr lang="en-US" altLang="zh-TW" dirty="0"/>
          </a:p>
        </p:txBody>
      </p:sp>
      <p:pic>
        <p:nvPicPr>
          <p:cNvPr id="8" name="圖片 7"/>
          <p:cNvPicPr>
            <a:picLocks noChangeAspect="1"/>
          </p:cNvPicPr>
          <p:nvPr/>
        </p:nvPicPr>
        <p:blipFill>
          <a:blip r:embed="rId3"/>
          <a:stretch>
            <a:fillRect/>
          </a:stretch>
        </p:blipFill>
        <p:spPr>
          <a:xfrm>
            <a:off x="857110" y="4351507"/>
            <a:ext cx="6352624" cy="1133554"/>
          </a:xfrm>
          <a:prstGeom prst="rect">
            <a:avLst/>
          </a:prstGeom>
        </p:spPr>
      </p:pic>
      <p:sp>
        <p:nvSpPr>
          <p:cNvPr id="9" name="矩形 8"/>
          <p:cNvSpPr/>
          <p:nvPr/>
        </p:nvSpPr>
        <p:spPr>
          <a:xfrm>
            <a:off x="0" y="3941872"/>
            <a:ext cx="6407010" cy="369332"/>
          </a:xfrm>
          <a:prstGeom prst="rect">
            <a:avLst/>
          </a:prstGeom>
        </p:spPr>
        <p:txBody>
          <a:bodyPr wrap="none">
            <a:spAutoFit/>
          </a:bodyPr>
          <a:lstStyle/>
          <a:p>
            <a:r>
              <a:rPr lang="en-US" altLang="zh-TW" dirty="0" smtClean="0"/>
              <a:t>What is learning?   Machine learn skills by analyzing data with CPU</a:t>
            </a:r>
            <a:endParaRPr lang="en-US" altLang="zh-TW" dirty="0"/>
          </a:p>
        </p:txBody>
      </p:sp>
      <p:pic>
        <p:nvPicPr>
          <p:cNvPr id="10" name="圖片 9"/>
          <p:cNvPicPr>
            <a:picLocks noChangeAspect="1"/>
          </p:cNvPicPr>
          <p:nvPr/>
        </p:nvPicPr>
        <p:blipFill>
          <a:blip r:embed="rId4"/>
          <a:stretch>
            <a:fillRect/>
          </a:stretch>
        </p:blipFill>
        <p:spPr>
          <a:xfrm>
            <a:off x="6149323" y="3227839"/>
            <a:ext cx="5943285" cy="488058"/>
          </a:xfrm>
          <a:prstGeom prst="rect">
            <a:avLst/>
          </a:prstGeom>
        </p:spPr>
      </p:pic>
      <p:sp>
        <p:nvSpPr>
          <p:cNvPr id="11" name="矩形 10"/>
          <p:cNvSpPr/>
          <p:nvPr/>
        </p:nvSpPr>
        <p:spPr>
          <a:xfrm>
            <a:off x="8072795" y="2581508"/>
            <a:ext cx="4119205" cy="646331"/>
          </a:xfrm>
          <a:prstGeom prst="rect">
            <a:avLst/>
          </a:prstGeom>
        </p:spPr>
        <p:txBody>
          <a:bodyPr wrap="none">
            <a:spAutoFit/>
          </a:bodyPr>
          <a:lstStyle/>
          <a:p>
            <a:r>
              <a:rPr lang="en-US" altLang="zh-TW" dirty="0" smtClean="0"/>
              <a:t>What skills?  Do things valuable </a:t>
            </a:r>
          </a:p>
          <a:p>
            <a:r>
              <a:rPr lang="en-US" altLang="zh-TW" dirty="0" smtClean="0"/>
              <a:t>(e.g. recognition/classification/prediction)</a:t>
            </a:r>
            <a:endParaRPr lang="en-US" altLang="zh-TW" dirty="0"/>
          </a:p>
        </p:txBody>
      </p:sp>
    </p:spTree>
    <p:extLst>
      <p:ext uri="{BB962C8B-B14F-4D97-AF65-F5344CB8AC3E}">
        <p14:creationId xmlns:p14="http://schemas.microsoft.com/office/powerpoint/2010/main" val="21996296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2923557" cy="523220"/>
          </a:xfrm>
          <a:prstGeom prst="rect">
            <a:avLst/>
          </a:prstGeom>
          <a:noFill/>
        </p:spPr>
        <p:txBody>
          <a:bodyPr wrap="none" rtlCol="0">
            <a:spAutoFit/>
          </a:bodyPr>
          <a:lstStyle/>
          <a:p>
            <a:r>
              <a:rPr lang="en-US" altLang="zh-TW" sz="2800" dirty="0" smtClean="0"/>
              <a:t>Logistic Regression</a:t>
            </a:r>
          </a:p>
        </p:txBody>
      </p:sp>
      <p:pic>
        <p:nvPicPr>
          <p:cNvPr id="6" name="圖片 5"/>
          <p:cNvPicPr>
            <a:picLocks noChangeAspect="1"/>
          </p:cNvPicPr>
          <p:nvPr/>
        </p:nvPicPr>
        <p:blipFill>
          <a:blip r:embed="rId2"/>
          <a:stretch>
            <a:fillRect/>
          </a:stretch>
        </p:blipFill>
        <p:spPr>
          <a:xfrm>
            <a:off x="463244" y="5066833"/>
            <a:ext cx="4920625" cy="1669076"/>
          </a:xfrm>
          <a:prstGeom prst="rect">
            <a:avLst/>
          </a:prstGeom>
        </p:spPr>
      </p:pic>
      <p:sp>
        <p:nvSpPr>
          <p:cNvPr id="7" name="矩形 6"/>
          <p:cNvSpPr/>
          <p:nvPr/>
        </p:nvSpPr>
        <p:spPr>
          <a:xfrm>
            <a:off x="362737" y="573076"/>
            <a:ext cx="11342977" cy="1754326"/>
          </a:xfrm>
          <a:prstGeom prst="rect">
            <a:avLst/>
          </a:prstGeom>
        </p:spPr>
        <p:txBody>
          <a:bodyPr wrap="none">
            <a:spAutoFit/>
          </a:bodyPr>
          <a:lstStyle/>
          <a:p>
            <a:pPr marL="285750" indent="-285750">
              <a:buFontTx/>
              <a:buChar char="-"/>
            </a:pPr>
            <a:r>
              <a:rPr lang="en-US" altLang="zh-TW" dirty="0" smtClean="0"/>
              <a:t>Soft binary classification (Binary classification </a:t>
            </a:r>
            <a:r>
              <a:rPr lang="zh-TW" altLang="en-US" dirty="0" smtClean="0"/>
              <a:t>的延伸</a:t>
            </a:r>
            <a:r>
              <a:rPr lang="en-US" altLang="zh-TW" dirty="0" smtClean="0"/>
              <a:t>)</a:t>
            </a:r>
          </a:p>
          <a:p>
            <a:pPr marL="742950" lvl="1" indent="-285750">
              <a:buFontTx/>
              <a:buChar char="-"/>
            </a:pPr>
            <a:r>
              <a:rPr lang="en-US" altLang="zh-TW" dirty="0" smtClean="0"/>
              <a:t>Binary classification (X = </a:t>
            </a:r>
            <a:r>
              <a:rPr lang="zh-TW" altLang="en-US" dirty="0" smtClean="0"/>
              <a:t>多</a:t>
            </a:r>
            <a:r>
              <a:rPr lang="zh-TW" altLang="en-US" dirty="0"/>
              <a:t>筆</a:t>
            </a:r>
            <a:r>
              <a:rPr lang="zh-TW" altLang="en-US" dirty="0" smtClean="0"/>
              <a:t>特徵 </a:t>
            </a:r>
            <a:r>
              <a:rPr lang="en-US" altLang="zh-TW" dirty="0" smtClean="0"/>
              <a:t>x1~xn, Y = </a:t>
            </a:r>
            <a:r>
              <a:rPr lang="zh-TW" altLang="en-US" dirty="0" smtClean="0"/>
              <a:t>分類 </a:t>
            </a:r>
            <a:r>
              <a:rPr lang="en-US" altLang="zh-TW" dirty="0" smtClean="0"/>
              <a:t>0 </a:t>
            </a:r>
            <a:r>
              <a:rPr lang="zh-TW" altLang="en-US" dirty="0" smtClean="0"/>
              <a:t>或 </a:t>
            </a:r>
            <a:r>
              <a:rPr lang="en-US" altLang="zh-TW" dirty="0" smtClean="0"/>
              <a:t>1, S = </a:t>
            </a:r>
            <a:r>
              <a:rPr lang="en-US" altLang="zh-TW" dirty="0" err="1" smtClean="0"/>
              <a:t>WiXi</a:t>
            </a:r>
            <a:r>
              <a:rPr lang="en-US" altLang="zh-TW" dirty="0" smtClean="0"/>
              <a:t> &gt; threshold or not, e.g. </a:t>
            </a:r>
            <a:r>
              <a:rPr lang="zh-TW" altLang="en-US" dirty="0" smtClean="0"/>
              <a:t>是否給客戶信用卡</a:t>
            </a:r>
            <a:r>
              <a:rPr lang="en-US" altLang="zh-TW" dirty="0" smtClean="0"/>
              <a:t>)</a:t>
            </a:r>
          </a:p>
          <a:p>
            <a:pPr marL="742950" lvl="1" indent="-285750">
              <a:buFontTx/>
              <a:buChar char="-"/>
            </a:pPr>
            <a:r>
              <a:rPr lang="en-US" altLang="zh-TW" dirty="0" smtClean="0"/>
              <a:t>Soft binary classification  (</a:t>
            </a:r>
            <a:r>
              <a:rPr lang="en-US" altLang="zh-TW" dirty="0"/>
              <a:t>X = </a:t>
            </a:r>
            <a:r>
              <a:rPr lang="zh-TW" altLang="en-US" dirty="0"/>
              <a:t>多筆特徵 </a:t>
            </a:r>
            <a:r>
              <a:rPr lang="en-US" altLang="zh-TW" dirty="0" smtClean="0"/>
              <a:t>x1~xn, Y = </a:t>
            </a:r>
            <a:r>
              <a:rPr lang="zh-TW" altLang="en-US" dirty="0" smtClean="0"/>
              <a:t>推測發生</a:t>
            </a:r>
            <a:r>
              <a:rPr lang="en-US" altLang="zh-TW" dirty="0" smtClean="0"/>
              <a:t>0</a:t>
            </a:r>
            <a:r>
              <a:rPr lang="zh-TW" altLang="en-US" dirty="0" smtClean="0"/>
              <a:t>或</a:t>
            </a:r>
            <a:r>
              <a:rPr lang="en-US" altLang="zh-TW" dirty="0" smtClean="0"/>
              <a:t>1</a:t>
            </a:r>
            <a:r>
              <a:rPr lang="zh-TW" altLang="en-US" dirty="0" smtClean="0"/>
              <a:t>的機率</a:t>
            </a:r>
            <a:r>
              <a:rPr lang="en-US" altLang="zh-TW" dirty="0" smtClean="0"/>
              <a:t>, e.g. </a:t>
            </a:r>
            <a:r>
              <a:rPr lang="zh-TW" altLang="en-US" dirty="0" smtClean="0"/>
              <a:t>預測心肌梗塞的機率</a:t>
            </a:r>
            <a:r>
              <a:rPr lang="en-US" altLang="zh-TW" dirty="0" smtClean="0"/>
              <a:t>)</a:t>
            </a:r>
          </a:p>
          <a:p>
            <a:pPr marL="1200150" lvl="2" indent="-285750">
              <a:buFontTx/>
              <a:buChar char="-"/>
            </a:pPr>
            <a:r>
              <a:rPr lang="zh-TW" altLang="en-US" dirty="0" smtClean="0"/>
              <a:t>原本的分數</a:t>
            </a:r>
            <a:r>
              <a:rPr lang="en-US" altLang="zh-TW" dirty="0" smtClean="0"/>
              <a:t>(</a:t>
            </a:r>
            <a:r>
              <a:rPr lang="en-US" altLang="zh-TW" dirty="0"/>
              <a:t>S</a:t>
            </a:r>
            <a:r>
              <a:rPr lang="zh-TW" altLang="en-US" dirty="0"/>
              <a:t> </a:t>
            </a:r>
            <a:r>
              <a:rPr lang="en-US" altLang="zh-TW" dirty="0"/>
              <a:t>=</a:t>
            </a:r>
            <a:r>
              <a:rPr lang="en-US" altLang="zh-TW" dirty="0" err="1"/>
              <a:t>WiXi</a:t>
            </a:r>
            <a:r>
              <a:rPr lang="en-US" altLang="zh-TW" dirty="0"/>
              <a:t> </a:t>
            </a:r>
            <a:r>
              <a:rPr lang="en-US" altLang="zh-TW" dirty="0" smtClean="0"/>
              <a:t>)</a:t>
            </a:r>
            <a:r>
              <a:rPr lang="zh-TW" altLang="en-US" dirty="0" smtClean="0"/>
              <a:t> 乘上一個 </a:t>
            </a:r>
            <a:r>
              <a:rPr lang="en-US" altLang="zh-TW" dirty="0" smtClean="0"/>
              <a:t>Logistic function =&gt; score convert to 0~1 </a:t>
            </a:r>
          </a:p>
          <a:p>
            <a:pPr marL="285750" indent="-285750">
              <a:buFontTx/>
              <a:buChar char="-"/>
            </a:pPr>
            <a:r>
              <a:rPr lang="en-US" altLang="zh-TW" dirty="0" smtClean="0"/>
              <a:t> Error measurement :  </a:t>
            </a:r>
            <a:r>
              <a:rPr lang="en-US" altLang="zh-TW" dirty="0" err="1" smtClean="0"/>
              <a:t>Ein</a:t>
            </a:r>
            <a:r>
              <a:rPr lang="en-US" altLang="zh-TW" dirty="0" smtClean="0"/>
              <a:t> = </a:t>
            </a:r>
            <a:r>
              <a:rPr lang="en-US" altLang="zh-TW" dirty="0" err="1" smtClean="0"/>
              <a:t>ln</a:t>
            </a:r>
            <a:r>
              <a:rPr lang="en-US" altLang="zh-TW" dirty="0" smtClean="0"/>
              <a:t>(1 + </a:t>
            </a:r>
            <a:r>
              <a:rPr lang="en-US" altLang="zh-TW" dirty="0" err="1" smtClean="0"/>
              <a:t>exp</a:t>
            </a:r>
            <a:r>
              <a:rPr lang="en-US" altLang="zh-TW" dirty="0" smtClean="0"/>
              <a:t>(-</a:t>
            </a:r>
            <a:r>
              <a:rPr lang="en-US" altLang="zh-TW" dirty="0" err="1" smtClean="0"/>
              <a:t>ynxn</a:t>
            </a:r>
            <a:r>
              <a:rPr lang="en-US" altLang="zh-TW" dirty="0" smtClean="0"/>
              <a:t>)</a:t>
            </a:r>
          </a:p>
          <a:p>
            <a:pPr marL="742950" lvl="1" indent="-285750">
              <a:buFontTx/>
              <a:buChar char="-"/>
            </a:pPr>
            <a:r>
              <a:rPr lang="zh-TW" altLang="en-US" dirty="0" smtClean="0"/>
              <a:t>同樣</a:t>
            </a:r>
            <a:r>
              <a:rPr lang="zh-TW" altLang="en-US" dirty="0"/>
              <a:t>也是</a:t>
            </a:r>
            <a:r>
              <a:rPr lang="en-US" altLang="zh-TW" dirty="0"/>
              <a:t>convex</a:t>
            </a:r>
            <a:r>
              <a:rPr lang="zh-TW" altLang="en-US" dirty="0"/>
              <a:t>函數</a:t>
            </a:r>
            <a:r>
              <a:rPr lang="en-US" altLang="zh-TW" dirty="0"/>
              <a:t>, </a:t>
            </a:r>
            <a:r>
              <a:rPr lang="zh-TW" altLang="en-US" dirty="0"/>
              <a:t>用偏微分</a:t>
            </a:r>
            <a:r>
              <a:rPr lang="en-US" altLang="zh-TW" dirty="0"/>
              <a:t>=0</a:t>
            </a:r>
            <a:r>
              <a:rPr lang="zh-TW" altLang="en-US" dirty="0"/>
              <a:t> </a:t>
            </a:r>
            <a:r>
              <a:rPr lang="en-US" altLang="zh-TW" dirty="0" smtClean="0"/>
              <a:t>(</a:t>
            </a:r>
            <a:r>
              <a:rPr lang="zh-TW" altLang="en-US" dirty="0" smtClean="0"/>
              <a:t>梯度</a:t>
            </a:r>
            <a:r>
              <a:rPr lang="en-US" altLang="zh-TW" dirty="0" smtClean="0"/>
              <a:t>=0)</a:t>
            </a:r>
            <a:r>
              <a:rPr lang="zh-TW" altLang="en-US" dirty="0" smtClean="0"/>
              <a:t>時的權重有最小的</a:t>
            </a:r>
            <a:r>
              <a:rPr lang="en-US" altLang="zh-TW" dirty="0" err="1" smtClean="0"/>
              <a:t>Ein</a:t>
            </a:r>
            <a:r>
              <a:rPr lang="en-US" altLang="zh-TW" dirty="0" smtClean="0"/>
              <a:t>, </a:t>
            </a:r>
            <a:r>
              <a:rPr lang="zh-TW" altLang="en-US" dirty="0" smtClean="0"/>
              <a:t>找到最小的</a:t>
            </a:r>
            <a:r>
              <a:rPr lang="en-US" altLang="zh-TW" dirty="0" smtClean="0"/>
              <a:t>w</a:t>
            </a:r>
            <a:endParaRPr lang="en-US" altLang="zh-TW" dirty="0"/>
          </a:p>
        </p:txBody>
      </p:sp>
      <p:pic>
        <p:nvPicPr>
          <p:cNvPr id="8" name="圖片 7"/>
          <p:cNvPicPr>
            <a:picLocks noChangeAspect="1"/>
          </p:cNvPicPr>
          <p:nvPr/>
        </p:nvPicPr>
        <p:blipFill>
          <a:blip r:embed="rId3"/>
          <a:stretch>
            <a:fillRect/>
          </a:stretch>
        </p:blipFill>
        <p:spPr>
          <a:xfrm>
            <a:off x="463244" y="2388296"/>
            <a:ext cx="4975735" cy="2590216"/>
          </a:xfrm>
          <a:prstGeom prst="rect">
            <a:avLst/>
          </a:prstGeom>
        </p:spPr>
      </p:pic>
      <p:pic>
        <p:nvPicPr>
          <p:cNvPr id="10" name="圖片 9"/>
          <p:cNvPicPr>
            <a:picLocks noChangeAspect="1"/>
          </p:cNvPicPr>
          <p:nvPr/>
        </p:nvPicPr>
        <p:blipFill>
          <a:blip r:embed="rId4"/>
          <a:stretch>
            <a:fillRect/>
          </a:stretch>
        </p:blipFill>
        <p:spPr>
          <a:xfrm>
            <a:off x="6434992" y="2873918"/>
            <a:ext cx="5453622" cy="3763221"/>
          </a:xfrm>
          <a:prstGeom prst="rect">
            <a:avLst/>
          </a:prstGeom>
        </p:spPr>
      </p:pic>
      <p:pic>
        <p:nvPicPr>
          <p:cNvPr id="11" name="圖片 10"/>
          <p:cNvPicPr>
            <a:picLocks noChangeAspect="1"/>
          </p:cNvPicPr>
          <p:nvPr/>
        </p:nvPicPr>
        <p:blipFill>
          <a:blip r:embed="rId5"/>
          <a:stretch>
            <a:fillRect/>
          </a:stretch>
        </p:blipFill>
        <p:spPr>
          <a:xfrm>
            <a:off x="4725821" y="4894067"/>
            <a:ext cx="1676634" cy="581106"/>
          </a:xfrm>
          <a:prstGeom prst="rect">
            <a:avLst/>
          </a:prstGeom>
        </p:spPr>
      </p:pic>
      <p:sp>
        <p:nvSpPr>
          <p:cNvPr id="12" name="文字方塊 11"/>
          <p:cNvSpPr txBox="1"/>
          <p:nvPr/>
        </p:nvSpPr>
        <p:spPr>
          <a:xfrm>
            <a:off x="3997450" y="6452473"/>
            <a:ext cx="2036776" cy="369332"/>
          </a:xfrm>
          <a:prstGeom prst="rect">
            <a:avLst/>
          </a:prstGeom>
          <a:noFill/>
        </p:spPr>
        <p:txBody>
          <a:bodyPr wrap="none" rtlCol="0">
            <a:spAutoFit/>
          </a:bodyPr>
          <a:lstStyle/>
          <a:p>
            <a:r>
              <a:rPr lang="en-US" altLang="zh-TW" dirty="0" smtClean="0"/>
              <a:t>Logistic function (</a:t>
            </a:r>
            <a:r>
              <a:rPr lang="el-GR" altLang="zh-TW" dirty="0" smtClean="0"/>
              <a:t>θ</a:t>
            </a:r>
            <a:r>
              <a:rPr lang="en-US" altLang="zh-TW" dirty="0" smtClean="0"/>
              <a:t>)</a:t>
            </a:r>
            <a:endParaRPr lang="zh-TW" altLang="en-US" dirty="0"/>
          </a:p>
        </p:txBody>
      </p:sp>
    </p:spTree>
    <p:extLst>
      <p:ext uri="{BB962C8B-B14F-4D97-AF65-F5344CB8AC3E}">
        <p14:creationId xmlns:p14="http://schemas.microsoft.com/office/powerpoint/2010/main" val="1659311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5692840" cy="523220"/>
          </a:xfrm>
          <a:prstGeom prst="rect">
            <a:avLst/>
          </a:prstGeom>
          <a:noFill/>
        </p:spPr>
        <p:txBody>
          <a:bodyPr wrap="none" rtlCol="0">
            <a:spAutoFit/>
          </a:bodyPr>
          <a:lstStyle/>
          <a:p>
            <a:r>
              <a:rPr lang="en-US" altLang="zh-TW" sz="2800" dirty="0" smtClean="0"/>
              <a:t>Multiclass Classification</a:t>
            </a:r>
            <a:r>
              <a:rPr lang="zh-TW" altLang="en-US" sz="2800" dirty="0" smtClean="0"/>
              <a:t> </a:t>
            </a:r>
            <a:r>
              <a:rPr lang="en-US" altLang="zh-TW" sz="2800" dirty="0" smtClean="0"/>
              <a:t>(OVA</a:t>
            </a:r>
            <a:r>
              <a:rPr lang="zh-TW" altLang="en-US" sz="2800" dirty="0" smtClean="0"/>
              <a:t> </a:t>
            </a:r>
            <a:r>
              <a:rPr lang="en-US" altLang="zh-TW" sz="2800" dirty="0" err="1" smtClean="0"/>
              <a:t>vs</a:t>
            </a:r>
            <a:r>
              <a:rPr lang="en-US" altLang="zh-TW" sz="2800" dirty="0" smtClean="0"/>
              <a:t> OVO)</a:t>
            </a:r>
          </a:p>
        </p:txBody>
      </p:sp>
      <p:pic>
        <p:nvPicPr>
          <p:cNvPr id="5" name="圖片 4"/>
          <p:cNvPicPr>
            <a:picLocks noChangeAspect="1"/>
          </p:cNvPicPr>
          <p:nvPr/>
        </p:nvPicPr>
        <p:blipFill>
          <a:blip r:embed="rId2"/>
          <a:stretch>
            <a:fillRect/>
          </a:stretch>
        </p:blipFill>
        <p:spPr>
          <a:xfrm>
            <a:off x="220909" y="1076757"/>
            <a:ext cx="5439534" cy="2191056"/>
          </a:xfrm>
          <a:prstGeom prst="rect">
            <a:avLst/>
          </a:prstGeom>
        </p:spPr>
      </p:pic>
      <p:pic>
        <p:nvPicPr>
          <p:cNvPr id="6" name="圖片 5"/>
          <p:cNvPicPr>
            <a:picLocks noChangeAspect="1"/>
          </p:cNvPicPr>
          <p:nvPr/>
        </p:nvPicPr>
        <p:blipFill>
          <a:blip r:embed="rId3"/>
          <a:stretch>
            <a:fillRect/>
          </a:stretch>
        </p:blipFill>
        <p:spPr>
          <a:xfrm>
            <a:off x="220909" y="3538226"/>
            <a:ext cx="5277587" cy="3296110"/>
          </a:xfrm>
          <a:prstGeom prst="rect">
            <a:avLst/>
          </a:prstGeom>
        </p:spPr>
      </p:pic>
      <p:sp>
        <p:nvSpPr>
          <p:cNvPr id="7" name="向下箭號 6"/>
          <p:cNvSpPr/>
          <p:nvPr/>
        </p:nvSpPr>
        <p:spPr>
          <a:xfrm>
            <a:off x="498379" y="3057111"/>
            <a:ext cx="304996" cy="631064"/>
          </a:xfrm>
          <a:prstGeom prst="downArrow">
            <a:avLst/>
          </a:prstGeom>
          <a:solidFill>
            <a:srgbClr val="FFFF0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803375" y="3008024"/>
            <a:ext cx="5382756" cy="646331"/>
          </a:xfrm>
          <a:prstGeom prst="rect">
            <a:avLst/>
          </a:prstGeom>
        </p:spPr>
        <p:txBody>
          <a:bodyPr wrap="none">
            <a:spAutoFit/>
          </a:bodyPr>
          <a:lstStyle/>
          <a:p>
            <a:r>
              <a:rPr lang="zh-TW" altLang="en-US" dirty="0" smtClean="0"/>
              <a:t>針對每個單一類別先用</a:t>
            </a:r>
            <a:r>
              <a:rPr lang="en-US" altLang="zh-TW" dirty="0" smtClean="0"/>
              <a:t>binary (0/1) </a:t>
            </a:r>
            <a:r>
              <a:rPr lang="zh-TW" altLang="en-US" dirty="0" smtClean="0"/>
              <a:t>分</a:t>
            </a:r>
            <a:r>
              <a:rPr lang="en-US" altLang="zh-TW" dirty="0" smtClean="0"/>
              <a:t>, </a:t>
            </a:r>
            <a:r>
              <a:rPr lang="zh-TW" altLang="en-US" dirty="0" smtClean="0"/>
              <a:t>會有模糊地帶</a:t>
            </a:r>
            <a:endParaRPr lang="en-US" altLang="zh-TW" dirty="0" smtClean="0"/>
          </a:p>
          <a:p>
            <a:r>
              <a:rPr lang="zh-TW" altLang="en-US" dirty="0" smtClean="0"/>
              <a:t>轉成</a:t>
            </a:r>
            <a:r>
              <a:rPr lang="en-US" altLang="zh-TW" dirty="0"/>
              <a:t>L</a:t>
            </a:r>
            <a:r>
              <a:rPr lang="en-US" altLang="zh-TW" dirty="0" smtClean="0"/>
              <a:t>ogistic </a:t>
            </a:r>
            <a:r>
              <a:rPr lang="zh-TW" altLang="en-US" dirty="0" smtClean="0"/>
              <a:t>去計算模糊地帶的分類機率</a:t>
            </a:r>
            <a:r>
              <a:rPr lang="en-US" altLang="zh-TW" dirty="0" smtClean="0"/>
              <a:t>, </a:t>
            </a:r>
            <a:r>
              <a:rPr lang="zh-TW" altLang="en-US" dirty="0" smtClean="0"/>
              <a:t>取最大者</a:t>
            </a:r>
            <a:endParaRPr lang="zh-TW" altLang="en-US" dirty="0"/>
          </a:p>
        </p:txBody>
      </p:sp>
      <p:sp>
        <p:nvSpPr>
          <p:cNvPr id="10" name="矩形 9"/>
          <p:cNvSpPr/>
          <p:nvPr/>
        </p:nvSpPr>
        <p:spPr>
          <a:xfrm>
            <a:off x="89369" y="572219"/>
            <a:ext cx="6206314" cy="369332"/>
          </a:xfrm>
          <a:prstGeom prst="rect">
            <a:avLst/>
          </a:prstGeom>
        </p:spPr>
        <p:txBody>
          <a:bodyPr wrap="none">
            <a:spAutoFit/>
          </a:bodyPr>
          <a:lstStyle/>
          <a:p>
            <a:pPr marL="285750" indent="-285750">
              <a:buFontTx/>
              <a:buChar char="-"/>
            </a:pPr>
            <a:r>
              <a:rPr lang="en-US" altLang="zh-TW" dirty="0" smtClean="0"/>
              <a:t>From binary to multiclass Classification (</a:t>
            </a:r>
            <a:r>
              <a:rPr lang="zh-TW" altLang="en-US" dirty="0" smtClean="0"/>
              <a:t>從是非題到選擇題</a:t>
            </a:r>
            <a:r>
              <a:rPr lang="en-US" altLang="zh-TW" dirty="0" smtClean="0"/>
              <a:t>) </a:t>
            </a:r>
            <a:endParaRPr lang="en-US" altLang="zh-TW" dirty="0"/>
          </a:p>
        </p:txBody>
      </p:sp>
      <p:pic>
        <p:nvPicPr>
          <p:cNvPr id="11" name="圖片 10"/>
          <p:cNvPicPr>
            <a:picLocks noChangeAspect="1"/>
          </p:cNvPicPr>
          <p:nvPr/>
        </p:nvPicPr>
        <p:blipFill>
          <a:blip r:embed="rId4"/>
          <a:stretch>
            <a:fillRect/>
          </a:stretch>
        </p:blipFill>
        <p:spPr>
          <a:xfrm>
            <a:off x="6768597" y="1076757"/>
            <a:ext cx="4897005" cy="2590216"/>
          </a:xfrm>
          <a:prstGeom prst="rect">
            <a:avLst/>
          </a:prstGeom>
        </p:spPr>
      </p:pic>
      <p:sp>
        <p:nvSpPr>
          <p:cNvPr id="12" name="文字方塊 11"/>
          <p:cNvSpPr txBox="1"/>
          <p:nvPr/>
        </p:nvSpPr>
        <p:spPr>
          <a:xfrm>
            <a:off x="6693370" y="434144"/>
            <a:ext cx="5039585" cy="646331"/>
          </a:xfrm>
          <a:prstGeom prst="rect">
            <a:avLst/>
          </a:prstGeom>
          <a:noFill/>
        </p:spPr>
        <p:txBody>
          <a:bodyPr wrap="none" rtlCol="0">
            <a:spAutoFit/>
          </a:bodyPr>
          <a:lstStyle/>
          <a:p>
            <a:r>
              <a:rPr lang="en-US" altLang="zh-TW" dirty="0" smtClean="0"/>
              <a:t>OVA</a:t>
            </a:r>
            <a:r>
              <a:rPr lang="zh-TW" altLang="en-US" dirty="0" smtClean="0"/>
              <a:t>  </a:t>
            </a:r>
            <a:r>
              <a:rPr lang="en-US" altLang="zh-TW" dirty="0" smtClean="0"/>
              <a:t>-&gt;</a:t>
            </a:r>
            <a:r>
              <a:rPr lang="zh-TW" altLang="en-US" dirty="0" smtClean="0"/>
              <a:t>  一打全部  </a:t>
            </a:r>
            <a:endParaRPr lang="en-US" altLang="zh-TW" dirty="0" smtClean="0"/>
          </a:p>
          <a:p>
            <a:r>
              <a:rPr lang="zh-TW" altLang="en-US" dirty="0" smtClean="0"/>
              <a:t>有</a:t>
            </a:r>
            <a:r>
              <a:rPr lang="en-US" altLang="zh-TW" dirty="0" smtClean="0"/>
              <a:t>N</a:t>
            </a:r>
            <a:r>
              <a:rPr lang="zh-TW" altLang="en-US" dirty="0" smtClean="0"/>
              <a:t>類就做</a:t>
            </a:r>
            <a:r>
              <a:rPr lang="en-US" altLang="zh-TW" dirty="0" smtClean="0"/>
              <a:t>N</a:t>
            </a:r>
            <a:r>
              <a:rPr lang="zh-TW" altLang="en-US" dirty="0" smtClean="0"/>
              <a:t>次</a:t>
            </a:r>
            <a:r>
              <a:rPr lang="en-US" altLang="zh-TW" dirty="0" smtClean="0"/>
              <a:t>logistic regression(N</a:t>
            </a:r>
            <a:r>
              <a:rPr lang="zh-TW" altLang="en-US" dirty="0" smtClean="0"/>
              <a:t>個機率分類器</a:t>
            </a:r>
            <a:r>
              <a:rPr lang="en-US" altLang="zh-TW" dirty="0" smtClean="0"/>
              <a:t>) </a:t>
            </a:r>
            <a:endParaRPr lang="zh-TW" altLang="en-US" dirty="0"/>
          </a:p>
        </p:txBody>
      </p:sp>
      <p:sp>
        <p:nvSpPr>
          <p:cNvPr id="13" name="矩形 12"/>
          <p:cNvSpPr/>
          <p:nvPr/>
        </p:nvSpPr>
        <p:spPr>
          <a:xfrm>
            <a:off x="8103911" y="2612934"/>
            <a:ext cx="1449436" cy="369332"/>
          </a:xfrm>
          <a:prstGeom prst="rect">
            <a:avLst/>
          </a:prstGeom>
        </p:spPr>
        <p:txBody>
          <a:bodyPr wrap="none">
            <a:spAutoFit/>
          </a:bodyPr>
          <a:lstStyle/>
          <a:p>
            <a:r>
              <a:rPr lang="zh-TW" altLang="en-US" dirty="0" smtClean="0"/>
              <a:t>簡單</a:t>
            </a:r>
            <a:r>
              <a:rPr lang="en-US" altLang="zh-TW" dirty="0" smtClean="0"/>
              <a:t>,</a:t>
            </a:r>
            <a:r>
              <a:rPr lang="zh-TW" altLang="en-US" dirty="0" smtClean="0"/>
              <a:t> 有效率</a:t>
            </a:r>
            <a:endParaRPr lang="zh-TW" altLang="en-US" dirty="0"/>
          </a:p>
        </p:txBody>
      </p:sp>
      <p:sp>
        <p:nvSpPr>
          <p:cNvPr id="14" name="矩形 13"/>
          <p:cNvSpPr/>
          <p:nvPr/>
        </p:nvSpPr>
        <p:spPr>
          <a:xfrm>
            <a:off x="7294285" y="3280206"/>
            <a:ext cx="4339650" cy="369332"/>
          </a:xfrm>
          <a:prstGeom prst="rect">
            <a:avLst/>
          </a:prstGeom>
        </p:spPr>
        <p:txBody>
          <a:bodyPr wrap="none">
            <a:spAutoFit/>
          </a:bodyPr>
          <a:lstStyle/>
          <a:p>
            <a:r>
              <a:rPr lang="zh-TW" altLang="en-US" dirty="0" smtClean="0"/>
              <a:t>類別之間的樣本數不平均會造成機率失真</a:t>
            </a:r>
            <a:endParaRPr lang="zh-TW" altLang="en-US" dirty="0"/>
          </a:p>
        </p:txBody>
      </p:sp>
      <p:sp>
        <p:nvSpPr>
          <p:cNvPr id="15" name="向下箭號 14"/>
          <p:cNvSpPr/>
          <p:nvPr/>
        </p:nvSpPr>
        <p:spPr>
          <a:xfrm>
            <a:off x="6903432" y="3649538"/>
            <a:ext cx="304996" cy="631064"/>
          </a:xfrm>
          <a:prstGeom prst="downArrow">
            <a:avLst/>
          </a:prstGeom>
          <a:solidFill>
            <a:srgbClr val="FFFF00"/>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p:cNvPicPr>
            <a:picLocks noChangeAspect="1"/>
          </p:cNvPicPr>
          <p:nvPr/>
        </p:nvPicPr>
        <p:blipFill>
          <a:blip r:embed="rId5"/>
          <a:stretch>
            <a:fillRect/>
          </a:stretch>
        </p:blipFill>
        <p:spPr>
          <a:xfrm>
            <a:off x="6768597" y="4291358"/>
            <a:ext cx="4889133" cy="2542978"/>
          </a:xfrm>
          <a:prstGeom prst="rect">
            <a:avLst/>
          </a:prstGeom>
        </p:spPr>
      </p:pic>
      <p:sp>
        <p:nvSpPr>
          <p:cNvPr id="18" name="文字方塊 17"/>
          <p:cNvSpPr txBox="1"/>
          <p:nvPr/>
        </p:nvSpPr>
        <p:spPr>
          <a:xfrm>
            <a:off x="7208483" y="3649538"/>
            <a:ext cx="5120056" cy="646331"/>
          </a:xfrm>
          <a:prstGeom prst="rect">
            <a:avLst/>
          </a:prstGeom>
          <a:noFill/>
        </p:spPr>
        <p:txBody>
          <a:bodyPr wrap="none" rtlCol="0">
            <a:spAutoFit/>
          </a:bodyPr>
          <a:lstStyle/>
          <a:p>
            <a:r>
              <a:rPr lang="en-US" altLang="zh-TW" dirty="0" smtClean="0"/>
              <a:t>OVO</a:t>
            </a:r>
            <a:r>
              <a:rPr lang="zh-TW" altLang="en-US" dirty="0" smtClean="0"/>
              <a:t> </a:t>
            </a:r>
            <a:r>
              <a:rPr lang="en-US" altLang="zh-TW" dirty="0" smtClean="0"/>
              <a:t>-&gt;</a:t>
            </a:r>
            <a:r>
              <a:rPr lang="zh-TW" altLang="en-US" dirty="0" smtClean="0"/>
              <a:t> 隨機挑兩種類別做</a:t>
            </a:r>
            <a:r>
              <a:rPr lang="en-US" altLang="zh-TW" dirty="0" smtClean="0"/>
              <a:t>binary, </a:t>
            </a:r>
            <a:r>
              <a:rPr lang="zh-TW" altLang="en-US" dirty="0" smtClean="0"/>
              <a:t>所有分類器投票</a:t>
            </a:r>
            <a:endParaRPr lang="en-US" altLang="zh-TW" dirty="0" smtClean="0"/>
          </a:p>
          <a:p>
            <a:r>
              <a:rPr lang="zh-TW" altLang="en-US" dirty="0" smtClean="0"/>
              <a:t>有</a:t>
            </a:r>
            <a:r>
              <a:rPr lang="en-US" altLang="zh-TW" dirty="0" smtClean="0"/>
              <a:t>N</a:t>
            </a:r>
            <a:r>
              <a:rPr lang="zh-TW" altLang="en-US" dirty="0" smtClean="0"/>
              <a:t>類就做</a:t>
            </a:r>
            <a:r>
              <a:rPr lang="en-US" altLang="zh-TW" dirty="0" smtClean="0"/>
              <a:t>”C</a:t>
            </a:r>
            <a:r>
              <a:rPr lang="zh-TW" altLang="en-US" dirty="0" smtClean="0"/>
              <a:t> </a:t>
            </a:r>
            <a:r>
              <a:rPr lang="en-US" altLang="zh-TW" dirty="0" smtClean="0"/>
              <a:t>N</a:t>
            </a:r>
            <a:r>
              <a:rPr lang="zh-TW" altLang="en-US" dirty="0" smtClean="0"/>
              <a:t> 取</a:t>
            </a:r>
            <a:r>
              <a:rPr lang="en-US" altLang="zh-TW" dirty="0" smtClean="0"/>
              <a:t>2”</a:t>
            </a:r>
            <a:r>
              <a:rPr lang="zh-TW" altLang="en-US" dirty="0" smtClean="0"/>
              <a:t>次</a:t>
            </a:r>
            <a:r>
              <a:rPr lang="en-US" altLang="zh-TW" dirty="0" smtClean="0"/>
              <a:t>logistic regression </a:t>
            </a:r>
            <a:endParaRPr lang="zh-TW" altLang="en-US" dirty="0"/>
          </a:p>
        </p:txBody>
      </p:sp>
      <p:sp>
        <p:nvSpPr>
          <p:cNvPr id="19" name="矩形 18"/>
          <p:cNvSpPr/>
          <p:nvPr/>
        </p:nvSpPr>
        <p:spPr>
          <a:xfrm>
            <a:off x="8697039" y="6236036"/>
            <a:ext cx="3296095" cy="369332"/>
          </a:xfrm>
          <a:prstGeom prst="rect">
            <a:avLst/>
          </a:prstGeom>
        </p:spPr>
        <p:txBody>
          <a:bodyPr wrap="none">
            <a:spAutoFit/>
          </a:bodyPr>
          <a:lstStyle/>
          <a:p>
            <a:r>
              <a:rPr lang="zh-TW" altLang="en-US" dirty="0" smtClean="0"/>
              <a:t>每個分類器投票</a:t>
            </a:r>
            <a:r>
              <a:rPr lang="en-US" altLang="zh-TW" dirty="0" smtClean="0"/>
              <a:t>, </a:t>
            </a:r>
            <a:r>
              <a:rPr lang="zh-TW" altLang="en-US" dirty="0" smtClean="0"/>
              <a:t>預測次數太多</a:t>
            </a:r>
            <a:endParaRPr lang="zh-TW" altLang="en-US" dirty="0"/>
          </a:p>
        </p:txBody>
      </p:sp>
    </p:spTree>
    <p:extLst>
      <p:ext uri="{BB962C8B-B14F-4D97-AF65-F5344CB8AC3E}">
        <p14:creationId xmlns:p14="http://schemas.microsoft.com/office/powerpoint/2010/main" val="1916105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678805" y="3065172"/>
            <a:ext cx="6861750" cy="769441"/>
          </a:xfrm>
          <a:prstGeom prst="rect">
            <a:avLst/>
          </a:prstGeom>
          <a:noFill/>
        </p:spPr>
        <p:txBody>
          <a:bodyPr wrap="none" rtlCol="0">
            <a:spAutoFit/>
          </a:bodyPr>
          <a:lstStyle/>
          <a:p>
            <a:r>
              <a:rPr lang="en-US" altLang="zh-TW" sz="4400" dirty="0" smtClean="0"/>
              <a:t>Nonlinear separable datasets</a:t>
            </a:r>
            <a:endParaRPr lang="zh-TW" altLang="en-US" sz="4400" dirty="0"/>
          </a:p>
        </p:txBody>
      </p:sp>
    </p:spTree>
    <p:extLst>
      <p:ext uri="{BB962C8B-B14F-4D97-AF65-F5344CB8AC3E}">
        <p14:creationId xmlns:p14="http://schemas.microsoft.com/office/powerpoint/2010/main" val="33529898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0" y="-11038"/>
            <a:ext cx="6940618" cy="523220"/>
          </a:xfrm>
          <a:prstGeom prst="rect">
            <a:avLst/>
          </a:prstGeom>
          <a:noFill/>
        </p:spPr>
        <p:txBody>
          <a:bodyPr wrap="none" rtlCol="0">
            <a:spAutoFit/>
          </a:bodyPr>
          <a:lstStyle/>
          <a:p>
            <a:r>
              <a:rPr lang="en-US" altLang="zh-TW" sz="2800" dirty="0" smtClean="0"/>
              <a:t>Nonlinear separable case =&gt;</a:t>
            </a:r>
            <a:r>
              <a:rPr lang="zh-TW" altLang="en-US" sz="2800" dirty="0" smtClean="0"/>
              <a:t> </a:t>
            </a:r>
            <a:r>
              <a:rPr lang="en-US" altLang="zh-TW" sz="2800" dirty="0" smtClean="0"/>
              <a:t>feature transform</a:t>
            </a:r>
          </a:p>
        </p:txBody>
      </p:sp>
      <p:pic>
        <p:nvPicPr>
          <p:cNvPr id="6" name="圖片 5"/>
          <p:cNvPicPr>
            <a:picLocks noChangeAspect="1"/>
          </p:cNvPicPr>
          <p:nvPr/>
        </p:nvPicPr>
        <p:blipFill>
          <a:blip r:embed="rId2"/>
          <a:stretch>
            <a:fillRect/>
          </a:stretch>
        </p:blipFill>
        <p:spPr>
          <a:xfrm>
            <a:off x="167919" y="3399942"/>
            <a:ext cx="5363323" cy="3458058"/>
          </a:xfrm>
          <a:prstGeom prst="rect">
            <a:avLst/>
          </a:prstGeom>
        </p:spPr>
      </p:pic>
      <p:sp>
        <p:nvSpPr>
          <p:cNvPr id="9" name="矩形 8"/>
          <p:cNvSpPr/>
          <p:nvPr/>
        </p:nvSpPr>
        <p:spPr>
          <a:xfrm>
            <a:off x="0" y="512182"/>
            <a:ext cx="12096517" cy="2585323"/>
          </a:xfrm>
          <a:prstGeom prst="rect">
            <a:avLst/>
          </a:prstGeom>
        </p:spPr>
        <p:txBody>
          <a:bodyPr wrap="none">
            <a:spAutoFit/>
          </a:bodyPr>
          <a:lstStyle/>
          <a:p>
            <a:pPr marL="285750" indent="-285750">
              <a:buFontTx/>
              <a:buChar char="-"/>
            </a:pPr>
            <a:r>
              <a:rPr lang="en-US" altLang="zh-TW" dirty="0" smtClean="0"/>
              <a:t>From linear to nonlinear : circle separable ?</a:t>
            </a:r>
          </a:p>
          <a:p>
            <a:pPr marL="285750" indent="-285750">
              <a:buFontTx/>
              <a:buChar char="-"/>
            </a:pPr>
            <a:r>
              <a:rPr lang="en-US" altLang="zh-TW" dirty="0" smtClean="0"/>
              <a:t>h(x) = sign( 1, x1^2, x2^2 , x1x2 …) </a:t>
            </a:r>
            <a:r>
              <a:rPr lang="zh-TW" altLang="en-US" dirty="0" smtClean="0"/>
              <a:t>分類方法函數變成二次項</a:t>
            </a:r>
            <a:r>
              <a:rPr lang="zh-TW" altLang="en-US" dirty="0"/>
              <a:t> </a:t>
            </a:r>
            <a:r>
              <a:rPr lang="en-US" altLang="zh-TW" dirty="0" smtClean="0"/>
              <a:t>(</a:t>
            </a:r>
            <a:r>
              <a:rPr lang="zh-TW" altLang="en-US" dirty="0" smtClean="0"/>
              <a:t> </a:t>
            </a:r>
            <a:r>
              <a:rPr lang="en-US" altLang="zh-TW" dirty="0" smtClean="0"/>
              <a:t>nonlinear feature transform </a:t>
            </a:r>
            <a:r>
              <a:rPr lang="el-GR" altLang="zh-TW" dirty="0" smtClean="0"/>
              <a:t>φ</a:t>
            </a:r>
            <a:r>
              <a:rPr lang="en-US" altLang="zh-TW" dirty="0" smtClean="0"/>
              <a:t>)</a:t>
            </a:r>
          </a:p>
          <a:p>
            <a:pPr marL="285750" indent="-285750">
              <a:buFontTx/>
              <a:buChar char="-"/>
            </a:pPr>
            <a:r>
              <a:rPr lang="en-US" altLang="zh-TW" dirty="0" smtClean="0"/>
              <a:t>X space to Z space (</a:t>
            </a:r>
            <a:r>
              <a:rPr lang="zh-TW" altLang="en-US" dirty="0" smtClean="0"/>
              <a:t> </a:t>
            </a:r>
            <a:r>
              <a:rPr lang="en-US" altLang="zh-TW" dirty="0" smtClean="0"/>
              <a:t>z0 = 1, z1 = x1^2, z2 = x2^2..) </a:t>
            </a:r>
            <a:r>
              <a:rPr lang="zh-TW" altLang="en-US" dirty="0" smtClean="0"/>
              <a:t>特徵轉換</a:t>
            </a:r>
            <a:r>
              <a:rPr lang="zh-TW" altLang="en-US" dirty="0"/>
              <a:t> </a:t>
            </a:r>
            <a:r>
              <a:rPr lang="en-US" altLang="zh-TW" dirty="0" smtClean="0"/>
              <a:t>=&gt;</a:t>
            </a:r>
            <a:r>
              <a:rPr lang="zh-TW" altLang="en-US" dirty="0" smtClean="0"/>
              <a:t> 轉換成二次方項</a:t>
            </a:r>
            <a:r>
              <a:rPr lang="en-US" altLang="zh-TW" dirty="0" smtClean="0"/>
              <a:t>, </a:t>
            </a:r>
            <a:r>
              <a:rPr lang="zh-TW" altLang="en-US" dirty="0" smtClean="0"/>
              <a:t>在</a:t>
            </a:r>
            <a:r>
              <a:rPr lang="en-US" altLang="zh-TW" dirty="0" smtClean="0"/>
              <a:t>Z</a:t>
            </a:r>
            <a:r>
              <a:rPr lang="zh-TW" altLang="en-US" dirty="0" smtClean="0"/>
              <a:t>空間中即</a:t>
            </a:r>
            <a:r>
              <a:rPr lang="en-US" altLang="zh-TW" dirty="0" smtClean="0"/>
              <a:t>linear separable</a:t>
            </a:r>
          </a:p>
          <a:p>
            <a:pPr marL="285750" indent="-285750">
              <a:buFontTx/>
              <a:buChar char="-"/>
            </a:pPr>
            <a:r>
              <a:rPr lang="en-US" altLang="zh-TW" dirty="0" smtClean="0"/>
              <a:t>Z </a:t>
            </a:r>
            <a:r>
              <a:rPr lang="zh-TW" altLang="en-US" dirty="0" smtClean="0"/>
              <a:t>空間轉換</a:t>
            </a:r>
            <a:r>
              <a:rPr lang="zh-TW" altLang="en-US" dirty="0"/>
              <a:t>要</a:t>
            </a:r>
            <a:r>
              <a:rPr lang="zh-TW" altLang="en-US" dirty="0" smtClean="0"/>
              <a:t>考慮</a:t>
            </a:r>
            <a:r>
              <a:rPr lang="en-US" altLang="zh-TW" dirty="0" smtClean="0"/>
              <a:t>X </a:t>
            </a:r>
            <a:r>
              <a:rPr lang="zh-TW" altLang="en-US" dirty="0" smtClean="0"/>
              <a:t>空間中的全部項次</a:t>
            </a:r>
            <a:r>
              <a:rPr lang="en-US" altLang="zh-TW" dirty="0" smtClean="0"/>
              <a:t>:</a:t>
            </a:r>
            <a:r>
              <a:rPr lang="zh-TW" altLang="en-US" dirty="0" smtClean="0"/>
              <a:t> </a:t>
            </a:r>
            <a:r>
              <a:rPr lang="en-US" altLang="zh-TW" dirty="0" smtClean="0"/>
              <a:t>(1, x1, x2, x1x2, x1^2. x2^2), </a:t>
            </a:r>
            <a:r>
              <a:rPr lang="zh-TW" altLang="en-US" dirty="0"/>
              <a:t>才能</a:t>
            </a:r>
            <a:r>
              <a:rPr lang="zh-TW" altLang="en-US" dirty="0" smtClean="0"/>
              <a:t>表示</a:t>
            </a:r>
            <a:r>
              <a:rPr lang="en-US" altLang="zh-TW" dirty="0" smtClean="0"/>
              <a:t>X</a:t>
            </a:r>
            <a:r>
              <a:rPr lang="zh-TW" altLang="en-US" dirty="0" smtClean="0"/>
              <a:t>空間所有非線性可分的情況 </a:t>
            </a:r>
            <a:endParaRPr lang="en-US" altLang="zh-TW" dirty="0" smtClean="0"/>
          </a:p>
          <a:p>
            <a:pPr marL="285750" indent="-285750">
              <a:buFontTx/>
              <a:buChar char="-"/>
            </a:pPr>
            <a:r>
              <a:rPr lang="en-US" altLang="zh-TW" dirty="0" smtClean="0"/>
              <a:t>(</a:t>
            </a:r>
            <a:r>
              <a:rPr lang="zh-TW" altLang="en-US" dirty="0" smtClean="0"/>
              <a:t>不然</a:t>
            </a:r>
            <a:r>
              <a:rPr lang="zh-TW" altLang="en-US" dirty="0"/>
              <a:t>就</a:t>
            </a:r>
            <a:r>
              <a:rPr lang="zh-TW" altLang="en-US" dirty="0" smtClean="0"/>
              <a:t>只有圓形</a:t>
            </a:r>
            <a:r>
              <a:rPr lang="en-US" altLang="zh-TW" dirty="0" smtClean="0"/>
              <a:t>/</a:t>
            </a:r>
            <a:r>
              <a:rPr lang="zh-TW" altLang="en-US" dirty="0" smtClean="0"/>
              <a:t>橢圓</a:t>
            </a:r>
            <a:r>
              <a:rPr lang="en-US" altLang="zh-TW" dirty="0" smtClean="0"/>
              <a:t>/</a:t>
            </a:r>
            <a:r>
              <a:rPr lang="zh-TW" altLang="en-US" dirty="0" smtClean="0"/>
              <a:t>雙曲線這種特殊圖形才能描述</a:t>
            </a:r>
            <a:r>
              <a:rPr lang="en-US" altLang="zh-TW" dirty="0" smtClean="0"/>
              <a:t>)</a:t>
            </a:r>
            <a:r>
              <a:rPr lang="zh-TW" altLang="en-US" dirty="0" smtClean="0"/>
              <a:t> </a:t>
            </a:r>
            <a:r>
              <a:rPr lang="en-US" altLang="zh-TW" dirty="0" smtClean="0"/>
              <a:t>(</a:t>
            </a:r>
            <a:r>
              <a:rPr lang="zh-TW" altLang="en-US" dirty="0" smtClean="0"/>
              <a:t>轉換可以轉成很多維</a:t>
            </a:r>
            <a:r>
              <a:rPr lang="en-US" altLang="zh-TW" dirty="0" smtClean="0"/>
              <a:t>, </a:t>
            </a:r>
            <a:r>
              <a:rPr lang="zh-TW" altLang="en-US" dirty="0" smtClean="0"/>
              <a:t>變成</a:t>
            </a:r>
            <a:r>
              <a:rPr lang="en-US" altLang="zh-TW" dirty="0" smtClean="0"/>
              <a:t>n</a:t>
            </a:r>
            <a:r>
              <a:rPr lang="zh-TW" altLang="en-US" dirty="0" smtClean="0"/>
              <a:t>次曲線用來</a:t>
            </a:r>
            <a:r>
              <a:rPr lang="en-US" altLang="zh-TW" dirty="0" smtClean="0"/>
              <a:t>fit</a:t>
            </a:r>
            <a:r>
              <a:rPr lang="zh-TW" altLang="en-US" dirty="0" smtClean="0"/>
              <a:t>任何狀況</a:t>
            </a:r>
            <a:r>
              <a:rPr lang="en-US" altLang="zh-TW" dirty="0" smtClean="0"/>
              <a:t>….</a:t>
            </a:r>
            <a:r>
              <a:rPr lang="zh-TW" altLang="en-US" dirty="0" smtClean="0"/>
              <a:t> </a:t>
            </a:r>
            <a:r>
              <a:rPr lang="en-US" altLang="zh-TW" dirty="0" smtClean="0"/>
              <a:t>Good?) </a:t>
            </a:r>
          </a:p>
          <a:p>
            <a:endParaRPr lang="en-US" altLang="zh-TW" dirty="0" smtClean="0"/>
          </a:p>
          <a:p>
            <a:pPr marL="285750" indent="-285750">
              <a:buFontTx/>
              <a:buChar char="-"/>
            </a:pPr>
            <a:r>
              <a:rPr lang="en-US" altLang="zh-TW" dirty="0" smtClean="0"/>
              <a:t>To deal with X space nonlinear</a:t>
            </a:r>
            <a:r>
              <a:rPr lang="zh-TW" altLang="en-US" dirty="0" smtClean="0"/>
              <a:t> </a:t>
            </a:r>
            <a:r>
              <a:rPr lang="en-US" altLang="zh-TW" dirty="0" smtClean="0"/>
              <a:t>separable</a:t>
            </a:r>
            <a:r>
              <a:rPr lang="zh-TW" altLang="en-US" dirty="0" smtClean="0"/>
              <a:t> </a:t>
            </a:r>
            <a:r>
              <a:rPr lang="en-US" altLang="zh-TW" dirty="0" smtClean="0"/>
              <a:t>conditions =&gt;</a:t>
            </a:r>
            <a:r>
              <a:rPr lang="zh-TW" altLang="en-US" dirty="0" smtClean="0"/>
              <a:t> </a:t>
            </a:r>
            <a:r>
              <a:rPr lang="en-US" altLang="zh-TW" dirty="0" smtClean="0"/>
              <a:t>find a linear separable hypothesis in Z space </a:t>
            </a:r>
          </a:p>
          <a:p>
            <a:pPr marL="285750" indent="-285750">
              <a:buFontTx/>
              <a:buChar char="-"/>
            </a:pPr>
            <a:r>
              <a:rPr lang="en-US" altLang="zh-TW" dirty="0" smtClean="0"/>
              <a:t>How to find ?  1. Transform</a:t>
            </a:r>
            <a:r>
              <a:rPr lang="zh-TW" altLang="en-US" dirty="0" smtClean="0"/>
              <a:t> </a:t>
            </a:r>
            <a:r>
              <a:rPr lang="en-US" altLang="zh-TW" dirty="0" smtClean="0"/>
              <a:t>datasets </a:t>
            </a:r>
            <a:r>
              <a:rPr lang="en-US" altLang="zh-TW" dirty="0" err="1" smtClean="0"/>
              <a:t>Xn</a:t>
            </a:r>
            <a:r>
              <a:rPr lang="en-US" altLang="zh-TW" dirty="0" smtClean="0"/>
              <a:t> :</a:t>
            </a:r>
            <a:r>
              <a:rPr lang="zh-TW" altLang="en-US" dirty="0" smtClean="0"/>
              <a:t>  </a:t>
            </a:r>
            <a:r>
              <a:rPr lang="en-US" altLang="zh-TW" dirty="0" smtClean="0"/>
              <a:t>(</a:t>
            </a:r>
            <a:r>
              <a:rPr lang="el-GR" altLang="zh-TW" dirty="0" smtClean="0"/>
              <a:t>φ</a:t>
            </a:r>
            <a:r>
              <a:rPr lang="en-US" altLang="zh-TW" dirty="0" smtClean="0"/>
              <a:t>(</a:t>
            </a:r>
            <a:r>
              <a:rPr lang="en-US" altLang="zh-TW" dirty="0" err="1" smtClean="0"/>
              <a:t>Xn</a:t>
            </a:r>
            <a:r>
              <a:rPr lang="en-US" altLang="zh-TW" dirty="0" smtClean="0"/>
              <a:t>), Y) 2. </a:t>
            </a:r>
            <a:r>
              <a:rPr lang="zh-TW" altLang="en-US" dirty="0" smtClean="0"/>
              <a:t>求</a:t>
            </a:r>
            <a:r>
              <a:rPr lang="en-US" altLang="zh-TW" dirty="0" smtClean="0"/>
              <a:t>Z</a:t>
            </a:r>
            <a:r>
              <a:rPr lang="zh-TW" altLang="en-US" dirty="0" smtClean="0"/>
              <a:t>空間解</a:t>
            </a:r>
            <a:r>
              <a:rPr lang="en-US" altLang="zh-TW" dirty="0" smtClean="0"/>
              <a:t>, </a:t>
            </a:r>
            <a:r>
              <a:rPr lang="zh-TW" altLang="en-US" dirty="0" smtClean="0"/>
              <a:t>反推</a:t>
            </a:r>
            <a:r>
              <a:rPr lang="en-US" altLang="zh-TW" dirty="0" smtClean="0"/>
              <a:t>X</a:t>
            </a:r>
            <a:r>
              <a:rPr lang="zh-TW" altLang="en-US" dirty="0" smtClean="0"/>
              <a:t>空間 </a:t>
            </a:r>
            <a:endParaRPr lang="en-US" altLang="zh-TW" dirty="0" smtClean="0"/>
          </a:p>
          <a:p>
            <a:pPr marL="285750" indent="-285750">
              <a:buFontTx/>
              <a:buChar char="-"/>
            </a:pPr>
            <a:r>
              <a:rPr lang="zh-TW" altLang="en-US" dirty="0" smtClean="0"/>
              <a:t>轉換代價</a:t>
            </a:r>
            <a:r>
              <a:rPr lang="en-US" altLang="zh-TW" dirty="0" smtClean="0"/>
              <a:t>:</a:t>
            </a:r>
            <a:r>
              <a:rPr lang="zh-TW" altLang="en-US" dirty="0" smtClean="0"/>
              <a:t> 維度變高</a:t>
            </a:r>
            <a:r>
              <a:rPr lang="en-US" altLang="zh-TW" dirty="0" smtClean="0"/>
              <a:t>(^2, ^3…^n) , model complexity </a:t>
            </a:r>
            <a:r>
              <a:rPr lang="zh-TW" altLang="en-US" dirty="0" smtClean="0"/>
              <a:t>會變高</a:t>
            </a:r>
            <a:r>
              <a:rPr lang="en-US" altLang="zh-TW" dirty="0" smtClean="0"/>
              <a:t>, </a:t>
            </a:r>
            <a:r>
              <a:rPr lang="en-US" altLang="zh-TW" dirty="0" err="1" smtClean="0"/>
              <a:t>Ein</a:t>
            </a:r>
            <a:r>
              <a:rPr lang="zh-TW" altLang="en-US" dirty="0" smtClean="0"/>
              <a:t> 可以變</a:t>
            </a:r>
            <a:r>
              <a:rPr lang="zh-TW" altLang="en-US" dirty="0"/>
              <a:t>得</a:t>
            </a:r>
            <a:r>
              <a:rPr lang="zh-TW" altLang="en-US" dirty="0" smtClean="0"/>
              <a:t>很小</a:t>
            </a:r>
            <a:r>
              <a:rPr lang="en-US" altLang="zh-TW" dirty="0" smtClean="0"/>
              <a:t>,  </a:t>
            </a:r>
            <a:r>
              <a:rPr lang="zh-TW" altLang="en-US" dirty="0" smtClean="0"/>
              <a:t>跟</a:t>
            </a:r>
            <a:r>
              <a:rPr lang="en-US" altLang="zh-TW" dirty="0" err="1" smtClean="0"/>
              <a:t>Eout</a:t>
            </a:r>
            <a:r>
              <a:rPr lang="zh-TW" altLang="en-US" dirty="0" smtClean="0"/>
              <a:t>會越差越遠</a:t>
            </a:r>
            <a:r>
              <a:rPr lang="zh-TW" altLang="en-US" dirty="0"/>
              <a:t> </a:t>
            </a:r>
            <a:r>
              <a:rPr lang="en-US" altLang="zh-TW" dirty="0" smtClean="0"/>
              <a:t>(</a:t>
            </a:r>
            <a:r>
              <a:rPr lang="zh-TW" altLang="en-US" dirty="0" smtClean="0"/>
              <a:t>背答案</a:t>
            </a:r>
            <a:r>
              <a:rPr lang="en-US" altLang="zh-TW" dirty="0" smtClean="0"/>
              <a:t>:</a:t>
            </a:r>
            <a:r>
              <a:rPr lang="en-US" altLang="zh-TW" dirty="0" err="1" smtClean="0"/>
              <a:t>overfitting</a:t>
            </a:r>
            <a:r>
              <a:rPr lang="en-US" altLang="zh-TW" dirty="0" smtClean="0"/>
              <a:t>)</a:t>
            </a:r>
            <a:endParaRPr lang="en-US" altLang="zh-TW" dirty="0"/>
          </a:p>
        </p:txBody>
      </p:sp>
      <p:pic>
        <p:nvPicPr>
          <p:cNvPr id="11" name="圖片 10"/>
          <p:cNvPicPr>
            <a:picLocks noChangeAspect="1"/>
          </p:cNvPicPr>
          <p:nvPr/>
        </p:nvPicPr>
        <p:blipFill>
          <a:blip r:embed="rId3"/>
          <a:stretch>
            <a:fillRect/>
          </a:stretch>
        </p:blipFill>
        <p:spPr>
          <a:xfrm>
            <a:off x="5618028" y="3097505"/>
            <a:ext cx="4893069" cy="3654646"/>
          </a:xfrm>
          <a:prstGeom prst="rect">
            <a:avLst/>
          </a:prstGeom>
        </p:spPr>
      </p:pic>
      <p:pic>
        <p:nvPicPr>
          <p:cNvPr id="12" name="圖片 11"/>
          <p:cNvPicPr>
            <a:picLocks noChangeAspect="1"/>
          </p:cNvPicPr>
          <p:nvPr/>
        </p:nvPicPr>
        <p:blipFill>
          <a:blip r:embed="rId4"/>
          <a:stretch>
            <a:fillRect/>
          </a:stretch>
        </p:blipFill>
        <p:spPr>
          <a:xfrm>
            <a:off x="10057882" y="4721705"/>
            <a:ext cx="2038635" cy="1600423"/>
          </a:xfrm>
          <a:prstGeom prst="rect">
            <a:avLst/>
          </a:prstGeom>
          <a:ln>
            <a:solidFill>
              <a:schemeClr val="tx1">
                <a:lumMod val="50000"/>
                <a:lumOff val="50000"/>
              </a:schemeClr>
            </a:solidFill>
          </a:ln>
        </p:spPr>
      </p:pic>
      <p:pic>
        <p:nvPicPr>
          <p:cNvPr id="13" name="圖片 12"/>
          <p:cNvPicPr>
            <a:picLocks noChangeAspect="1"/>
          </p:cNvPicPr>
          <p:nvPr/>
        </p:nvPicPr>
        <p:blipFill>
          <a:blip r:embed="rId5"/>
          <a:stretch>
            <a:fillRect/>
          </a:stretch>
        </p:blipFill>
        <p:spPr>
          <a:xfrm>
            <a:off x="10597883" y="3224654"/>
            <a:ext cx="1110093" cy="1369902"/>
          </a:xfrm>
          <a:prstGeom prst="rect">
            <a:avLst/>
          </a:prstGeom>
          <a:ln>
            <a:solidFill>
              <a:schemeClr val="tx1">
                <a:lumMod val="50000"/>
                <a:lumOff val="50000"/>
              </a:schemeClr>
            </a:solidFill>
          </a:ln>
        </p:spPr>
      </p:pic>
    </p:spTree>
    <p:extLst>
      <p:ext uri="{BB962C8B-B14F-4D97-AF65-F5344CB8AC3E}">
        <p14:creationId xmlns:p14="http://schemas.microsoft.com/office/powerpoint/2010/main" val="1602720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995478" y="2483281"/>
            <a:ext cx="10255308" cy="1446550"/>
          </a:xfrm>
          <a:prstGeom prst="rect">
            <a:avLst/>
          </a:prstGeom>
          <a:noFill/>
        </p:spPr>
        <p:txBody>
          <a:bodyPr wrap="none" rtlCol="0">
            <a:spAutoFit/>
          </a:bodyPr>
          <a:lstStyle/>
          <a:p>
            <a:r>
              <a:rPr lang="en-US" altLang="zh-TW" sz="4400" dirty="0" smtClean="0"/>
              <a:t>Nonlinear feature tra</a:t>
            </a:r>
            <a:r>
              <a:rPr lang="en-US" altLang="zh-TW" sz="4400" dirty="0" smtClean="0"/>
              <a:t>nsform =&gt; </a:t>
            </a:r>
            <a:r>
              <a:rPr lang="en-US" altLang="zh-TW" sz="4400" dirty="0" err="1" smtClean="0"/>
              <a:t>overfitting</a:t>
            </a:r>
            <a:endParaRPr lang="en-US" altLang="zh-TW" sz="4400" dirty="0" smtClean="0"/>
          </a:p>
          <a:p>
            <a:r>
              <a:rPr lang="en-US" altLang="zh-TW" sz="4400" dirty="0" smtClean="0"/>
              <a:t>How to reduce =&gt; regularization / validation</a:t>
            </a:r>
            <a:endParaRPr lang="zh-TW" altLang="en-US" sz="4400" dirty="0"/>
          </a:p>
        </p:txBody>
      </p:sp>
    </p:spTree>
    <p:extLst>
      <p:ext uri="{BB962C8B-B14F-4D97-AF65-F5344CB8AC3E}">
        <p14:creationId xmlns:p14="http://schemas.microsoft.com/office/powerpoint/2010/main" val="18509136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1748620" cy="523220"/>
          </a:xfrm>
          <a:prstGeom prst="rect">
            <a:avLst/>
          </a:prstGeom>
          <a:noFill/>
        </p:spPr>
        <p:txBody>
          <a:bodyPr wrap="none" rtlCol="0">
            <a:spAutoFit/>
          </a:bodyPr>
          <a:lstStyle/>
          <a:p>
            <a:r>
              <a:rPr lang="en-US" altLang="zh-TW" sz="2800" dirty="0" smtClean="0"/>
              <a:t>Overfitting</a:t>
            </a:r>
          </a:p>
        </p:txBody>
      </p:sp>
      <p:pic>
        <p:nvPicPr>
          <p:cNvPr id="6" name="圖片 5"/>
          <p:cNvPicPr>
            <a:picLocks noChangeAspect="1"/>
          </p:cNvPicPr>
          <p:nvPr/>
        </p:nvPicPr>
        <p:blipFill>
          <a:blip r:embed="rId2"/>
          <a:stretch>
            <a:fillRect/>
          </a:stretch>
        </p:blipFill>
        <p:spPr>
          <a:xfrm>
            <a:off x="510373" y="4872879"/>
            <a:ext cx="2496547" cy="1815091"/>
          </a:xfrm>
          <a:prstGeom prst="rect">
            <a:avLst/>
          </a:prstGeom>
          <a:ln>
            <a:solidFill>
              <a:schemeClr val="bg1">
                <a:lumMod val="65000"/>
              </a:schemeClr>
            </a:solidFill>
          </a:ln>
        </p:spPr>
      </p:pic>
      <p:pic>
        <p:nvPicPr>
          <p:cNvPr id="8" name="圖片 7"/>
          <p:cNvPicPr>
            <a:picLocks noChangeAspect="1"/>
          </p:cNvPicPr>
          <p:nvPr/>
        </p:nvPicPr>
        <p:blipFill>
          <a:blip r:embed="rId3"/>
          <a:stretch>
            <a:fillRect/>
          </a:stretch>
        </p:blipFill>
        <p:spPr>
          <a:xfrm>
            <a:off x="223893" y="2653979"/>
            <a:ext cx="3069508" cy="2027565"/>
          </a:xfrm>
          <a:prstGeom prst="rect">
            <a:avLst/>
          </a:prstGeom>
        </p:spPr>
      </p:pic>
      <p:pic>
        <p:nvPicPr>
          <p:cNvPr id="9" name="圖片 8"/>
          <p:cNvPicPr>
            <a:picLocks noChangeAspect="1"/>
          </p:cNvPicPr>
          <p:nvPr/>
        </p:nvPicPr>
        <p:blipFill>
          <a:blip r:embed="rId4"/>
          <a:stretch>
            <a:fillRect/>
          </a:stretch>
        </p:blipFill>
        <p:spPr>
          <a:xfrm>
            <a:off x="223893" y="1942188"/>
            <a:ext cx="3069508" cy="520456"/>
          </a:xfrm>
          <a:prstGeom prst="rect">
            <a:avLst/>
          </a:prstGeom>
        </p:spPr>
      </p:pic>
      <p:pic>
        <p:nvPicPr>
          <p:cNvPr id="10" name="圖片 9"/>
          <p:cNvPicPr>
            <a:picLocks noChangeAspect="1"/>
          </p:cNvPicPr>
          <p:nvPr/>
        </p:nvPicPr>
        <p:blipFill>
          <a:blip r:embed="rId5"/>
          <a:stretch>
            <a:fillRect/>
          </a:stretch>
        </p:blipFill>
        <p:spPr>
          <a:xfrm>
            <a:off x="4595794" y="5442642"/>
            <a:ext cx="1324967" cy="1245329"/>
          </a:xfrm>
          <a:prstGeom prst="rect">
            <a:avLst/>
          </a:prstGeom>
          <a:ln>
            <a:solidFill>
              <a:schemeClr val="bg1">
                <a:lumMod val="65000"/>
              </a:schemeClr>
            </a:solidFill>
          </a:ln>
        </p:spPr>
      </p:pic>
      <p:pic>
        <p:nvPicPr>
          <p:cNvPr id="11" name="圖片 10"/>
          <p:cNvPicPr>
            <a:picLocks noChangeAspect="1"/>
          </p:cNvPicPr>
          <p:nvPr/>
        </p:nvPicPr>
        <p:blipFill>
          <a:blip r:embed="rId6"/>
          <a:stretch>
            <a:fillRect/>
          </a:stretch>
        </p:blipFill>
        <p:spPr>
          <a:xfrm>
            <a:off x="6197145" y="5442641"/>
            <a:ext cx="1445920" cy="1245329"/>
          </a:xfrm>
          <a:prstGeom prst="rect">
            <a:avLst/>
          </a:prstGeom>
          <a:ln>
            <a:solidFill>
              <a:schemeClr val="bg1">
                <a:lumMod val="65000"/>
              </a:schemeClr>
            </a:solidFill>
          </a:ln>
        </p:spPr>
      </p:pic>
      <p:sp>
        <p:nvSpPr>
          <p:cNvPr id="13" name="矩形 12"/>
          <p:cNvSpPr/>
          <p:nvPr/>
        </p:nvSpPr>
        <p:spPr>
          <a:xfrm>
            <a:off x="128422" y="539531"/>
            <a:ext cx="11773736" cy="1477328"/>
          </a:xfrm>
          <a:prstGeom prst="rect">
            <a:avLst/>
          </a:prstGeom>
        </p:spPr>
        <p:txBody>
          <a:bodyPr wrap="none">
            <a:spAutoFit/>
          </a:bodyPr>
          <a:lstStyle/>
          <a:p>
            <a:pPr marL="285750" indent="-285750">
              <a:buFontTx/>
              <a:buChar char="-"/>
            </a:pPr>
            <a:r>
              <a:rPr lang="en-US" altLang="zh-TW" dirty="0" smtClean="0"/>
              <a:t>Feature transform =&gt; VC dim </a:t>
            </a:r>
            <a:r>
              <a:rPr lang="zh-TW" altLang="en-US" dirty="0" smtClean="0"/>
              <a:t>過高 </a:t>
            </a:r>
            <a:r>
              <a:rPr lang="en-US" altLang="zh-TW" dirty="0" smtClean="0"/>
              <a:t>=&gt; bad generalization (</a:t>
            </a:r>
            <a:r>
              <a:rPr lang="en-US" altLang="zh-TW" dirty="0" err="1" smtClean="0"/>
              <a:t>Ein</a:t>
            </a:r>
            <a:r>
              <a:rPr lang="en-US" altLang="zh-TW" dirty="0" smtClean="0"/>
              <a:t> </a:t>
            </a:r>
            <a:r>
              <a:rPr lang="zh-TW" altLang="en-US" dirty="0" smtClean="0"/>
              <a:t>跟 </a:t>
            </a:r>
            <a:r>
              <a:rPr lang="en-US" altLang="zh-TW" dirty="0" err="1" smtClean="0"/>
              <a:t>Eout</a:t>
            </a:r>
            <a:r>
              <a:rPr lang="zh-TW" altLang="en-US" dirty="0" smtClean="0"/>
              <a:t> 差很多</a:t>
            </a:r>
            <a:r>
              <a:rPr lang="en-US" altLang="zh-TW" dirty="0" smtClean="0"/>
              <a:t>)</a:t>
            </a:r>
            <a:r>
              <a:rPr lang="zh-TW" altLang="en-US" dirty="0" smtClean="0"/>
              <a:t> </a:t>
            </a:r>
            <a:r>
              <a:rPr lang="en-US" altLang="zh-TW" dirty="0" smtClean="0"/>
              <a:t>=&gt;</a:t>
            </a:r>
            <a:r>
              <a:rPr lang="zh-TW" altLang="en-US" dirty="0" smtClean="0"/>
              <a:t> </a:t>
            </a:r>
            <a:r>
              <a:rPr lang="en-US" altLang="zh-TW" dirty="0" err="1" smtClean="0"/>
              <a:t>Ein</a:t>
            </a:r>
            <a:r>
              <a:rPr lang="zh-TW" altLang="en-US" dirty="0" smtClean="0"/>
              <a:t>藉由高次維度精進到很小也沒用</a:t>
            </a:r>
            <a:endParaRPr lang="en-US" altLang="zh-TW" dirty="0" smtClean="0"/>
          </a:p>
          <a:p>
            <a:pPr marL="285750" indent="-285750">
              <a:buFontTx/>
              <a:buChar char="-"/>
            </a:pPr>
            <a:r>
              <a:rPr lang="en-US" altLang="zh-TW" dirty="0" smtClean="0"/>
              <a:t>Factors :</a:t>
            </a:r>
          </a:p>
          <a:p>
            <a:pPr marL="742950" lvl="1" indent="-285750">
              <a:buFontTx/>
              <a:buChar char="-"/>
            </a:pPr>
            <a:r>
              <a:rPr lang="en-US" altLang="zh-TW" dirty="0" smtClean="0"/>
              <a:t>Number of data (</a:t>
            </a:r>
            <a:r>
              <a:rPr lang="zh-TW" altLang="en-US" dirty="0" smtClean="0"/>
              <a:t>太小</a:t>
            </a:r>
            <a:endParaRPr lang="en-US" altLang="zh-TW" dirty="0" smtClean="0"/>
          </a:p>
          <a:p>
            <a:pPr marL="742950" lvl="1" indent="-285750">
              <a:buFontTx/>
              <a:buChar char="-"/>
            </a:pPr>
            <a:r>
              <a:rPr lang="en-US" altLang="zh-TW" dirty="0" smtClean="0"/>
              <a:t>Noise stochastic</a:t>
            </a:r>
            <a:r>
              <a:rPr lang="zh-TW" altLang="en-US" dirty="0" smtClean="0"/>
              <a:t> </a:t>
            </a:r>
            <a:r>
              <a:rPr lang="en-US" altLang="zh-TW" dirty="0" smtClean="0"/>
              <a:t>(</a:t>
            </a:r>
            <a:r>
              <a:rPr lang="zh-TW" altLang="en-US" dirty="0" smtClean="0"/>
              <a:t>隨機產生</a:t>
            </a:r>
            <a:r>
              <a:rPr lang="en-US" altLang="zh-TW" dirty="0" smtClean="0"/>
              <a:t>)</a:t>
            </a:r>
            <a:endParaRPr lang="en-US" altLang="zh-TW" dirty="0"/>
          </a:p>
          <a:p>
            <a:pPr marL="742950" lvl="1" indent="-285750">
              <a:buFontTx/>
              <a:buChar char="-"/>
            </a:pPr>
            <a:r>
              <a:rPr lang="en-US" altLang="zh-TW" dirty="0" smtClean="0"/>
              <a:t>Noise deterministic</a:t>
            </a:r>
            <a:r>
              <a:rPr lang="zh-TW" altLang="en-US" dirty="0" smtClean="0"/>
              <a:t> </a:t>
            </a:r>
            <a:r>
              <a:rPr lang="en-US" altLang="zh-TW" dirty="0" smtClean="0"/>
              <a:t>(</a:t>
            </a:r>
            <a:r>
              <a:rPr lang="zh-TW" altLang="en-US" dirty="0" smtClean="0"/>
              <a:t>目標函數太複雜產生</a:t>
            </a:r>
            <a:r>
              <a:rPr lang="en-US" altLang="zh-TW" dirty="0" smtClean="0"/>
              <a:t>)</a:t>
            </a:r>
          </a:p>
        </p:txBody>
      </p:sp>
      <p:pic>
        <p:nvPicPr>
          <p:cNvPr id="14" name="圖片 13"/>
          <p:cNvPicPr>
            <a:picLocks noChangeAspect="1"/>
          </p:cNvPicPr>
          <p:nvPr/>
        </p:nvPicPr>
        <p:blipFill>
          <a:blip r:embed="rId7"/>
          <a:stretch>
            <a:fillRect/>
          </a:stretch>
        </p:blipFill>
        <p:spPr>
          <a:xfrm>
            <a:off x="3498440" y="1942188"/>
            <a:ext cx="5080900" cy="1860308"/>
          </a:xfrm>
          <a:prstGeom prst="rect">
            <a:avLst/>
          </a:prstGeom>
        </p:spPr>
      </p:pic>
      <p:pic>
        <p:nvPicPr>
          <p:cNvPr id="15" name="圖片 14"/>
          <p:cNvPicPr>
            <a:picLocks noChangeAspect="1"/>
          </p:cNvPicPr>
          <p:nvPr/>
        </p:nvPicPr>
        <p:blipFill>
          <a:blip r:embed="rId8"/>
          <a:stretch>
            <a:fillRect/>
          </a:stretch>
        </p:blipFill>
        <p:spPr>
          <a:xfrm>
            <a:off x="3410040" y="4207151"/>
            <a:ext cx="5183056" cy="946285"/>
          </a:xfrm>
          <a:prstGeom prst="rect">
            <a:avLst/>
          </a:prstGeom>
        </p:spPr>
      </p:pic>
      <p:sp>
        <p:nvSpPr>
          <p:cNvPr id="16" name="矩形 15"/>
          <p:cNvSpPr/>
          <p:nvPr/>
        </p:nvSpPr>
        <p:spPr>
          <a:xfrm>
            <a:off x="8793313" y="1472323"/>
            <a:ext cx="3535263" cy="5078313"/>
          </a:xfrm>
          <a:prstGeom prst="rect">
            <a:avLst/>
          </a:prstGeom>
        </p:spPr>
        <p:txBody>
          <a:bodyPr wrap="none">
            <a:spAutoFit/>
          </a:bodyPr>
          <a:lstStyle/>
          <a:p>
            <a:pPr marL="285750" indent="-285750">
              <a:buFontTx/>
              <a:buChar char="-"/>
            </a:pPr>
            <a:r>
              <a:rPr lang="en-US" altLang="zh-TW" dirty="0" smtClean="0"/>
              <a:t>How to avoid</a:t>
            </a:r>
          </a:p>
          <a:p>
            <a:pPr marL="742950" lvl="1" indent="-285750">
              <a:buFontTx/>
              <a:buChar char="-"/>
            </a:pPr>
            <a:endParaRPr lang="en-US" altLang="zh-TW" dirty="0"/>
          </a:p>
          <a:p>
            <a:pPr marL="742950" lvl="1" indent="-285750">
              <a:buFontTx/>
              <a:buChar char="-"/>
            </a:pPr>
            <a:endParaRPr lang="en-US" altLang="zh-TW" dirty="0" smtClean="0"/>
          </a:p>
          <a:p>
            <a:pPr marL="742950" lvl="1" indent="-285750">
              <a:buFontTx/>
              <a:buChar char="-"/>
            </a:pPr>
            <a:endParaRPr lang="en-US" altLang="zh-TW" dirty="0"/>
          </a:p>
          <a:p>
            <a:pPr marL="742950" lvl="1" indent="-285750">
              <a:buFontTx/>
              <a:buChar char="-"/>
            </a:pPr>
            <a:endParaRPr lang="en-US" altLang="zh-TW" dirty="0" smtClean="0"/>
          </a:p>
          <a:p>
            <a:pPr marL="742950" lvl="1" indent="-285750">
              <a:buFontTx/>
              <a:buChar char="-"/>
            </a:pPr>
            <a:endParaRPr lang="en-US" altLang="zh-TW" dirty="0"/>
          </a:p>
          <a:p>
            <a:pPr marL="742950" lvl="1" indent="-285750">
              <a:buFontTx/>
              <a:buChar char="-"/>
            </a:pPr>
            <a:endParaRPr lang="en-US" altLang="zh-TW" dirty="0" smtClean="0"/>
          </a:p>
          <a:p>
            <a:pPr marL="742950" lvl="1" indent="-285750">
              <a:buFontTx/>
              <a:buChar char="-"/>
            </a:pPr>
            <a:endParaRPr lang="en-US" altLang="zh-TW" dirty="0"/>
          </a:p>
          <a:p>
            <a:pPr marL="742950" lvl="1" indent="-285750">
              <a:buFontTx/>
              <a:buChar char="-"/>
            </a:pPr>
            <a:r>
              <a:rPr lang="en-US" altLang="zh-TW" dirty="0" smtClean="0"/>
              <a:t>Simple model </a:t>
            </a:r>
          </a:p>
          <a:p>
            <a:pPr lvl="1"/>
            <a:r>
              <a:rPr lang="en-US" altLang="zh-TW" dirty="0" smtClean="0"/>
              <a:t>(</a:t>
            </a:r>
            <a:r>
              <a:rPr lang="zh-TW" altLang="en-US" dirty="0" smtClean="0"/>
              <a:t>避免</a:t>
            </a:r>
            <a:r>
              <a:rPr lang="en-US" altLang="zh-TW" dirty="0" smtClean="0"/>
              <a:t>VC dimension</a:t>
            </a:r>
            <a:r>
              <a:rPr lang="zh-TW" altLang="en-US" dirty="0"/>
              <a:t>太</a:t>
            </a:r>
            <a:r>
              <a:rPr lang="zh-TW" altLang="en-US" dirty="0" smtClean="0"/>
              <a:t>大</a:t>
            </a:r>
            <a:r>
              <a:rPr lang="en-US" altLang="zh-TW" dirty="0" smtClean="0"/>
              <a:t>)</a:t>
            </a:r>
          </a:p>
          <a:p>
            <a:pPr marL="742950" lvl="1" indent="-285750">
              <a:buFontTx/>
              <a:buChar char="-"/>
            </a:pPr>
            <a:r>
              <a:rPr lang="en-US" altLang="zh-TW" dirty="0" smtClean="0"/>
              <a:t>Data cleaning/pruning</a:t>
            </a:r>
          </a:p>
          <a:p>
            <a:pPr lvl="1"/>
            <a:r>
              <a:rPr lang="en-US" altLang="zh-TW" dirty="0" smtClean="0"/>
              <a:t>(</a:t>
            </a:r>
            <a:r>
              <a:rPr lang="zh-TW" altLang="en-US" dirty="0" smtClean="0"/>
              <a:t>修正訓練樣本</a:t>
            </a:r>
            <a:r>
              <a:rPr lang="en-US" altLang="zh-TW" dirty="0" smtClean="0"/>
              <a:t>/</a:t>
            </a:r>
            <a:r>
              <a:rPr lang="zh-TW" altLang="en-US" dirty="0" smtClean="0"/>
              <a:t>刪除 </a:t>
            </a:r>
            <a:r>
              <a:rPr lang="en-US" altLang="zh-TW" dirty="0" smtClean="0"/>
              <a:t>outlier)</a:t>
            </a:r>
          </a:p>
          <a:p>
            <a:pPr marL="742950" lvl="1" indent="-285750">
              <a:buFontTx/>
              <a:buChar char="-"/>
            </a:pPr>
            <a:r>
              <a:rPr lang="en-US" altLang="zh-TW" dirty="0" smtClean="0"/>
              <a:t>Data hinting</a:t>
            </a:r>
          </a:p>
          <a:p>
            <a:pPr lvl="1"/>
            <a:r>
              <a:rPr lang="en-US" altLang="zh-TW" dirty="0" smtClean="0"/>
              <a:t>(</a:t>
            </a:r>
            <a:r>
              <a:rPr lang="zh-TW" altLang="en-US" dirty="0" smtClean="0"/>
              <a:t>增加更多資料</a:t>
            </a:r>
            <a:r>
              <a:rPr lang="en-US" altLang="zh-TW" dirty="0" smtClean="0"/>
              <a:t>/</a:t>
            </a:r>
            <a:r>
              <a:rPr lang="zh-TW" altLang="en-US" dirty="0" smtClean="0"/>
              <a:t>衍生變書</a:t>
            </a:r>
            <a:r>
              <a:rPr lang="en-US" altLang="zh-TW" dirty="0" smtClean="0"/>
              <a:t>)</a:t>
            </a:r>
          </a:p>
          <a:p>
            <a:pPr marL="742950" lvl="1" indent="-285750">
              <a:buFontTx/>
              <a:buChar char="-"/>
            </a:pPr>
            <a:r>
              <a:rPr lang="en-US" altLang="zh-TW" dirty="0" smtClean="0"/>
              <a:t>Regularization</a:t>
            </a:r>
          </a:p>
          <a:p>
            <a:pPr lvl="1"/>
            <a:r>
              <a:rPr lang="en-US" altLang="zh-TW" dirty="0" smtClean="0"/>
              <a:t>(</a:t>
            </a:r>
            <a:r>
              <a:rPr lang="zh-TW" altLang="en-US" dirty="0" smtClean="0"/>
              <a:t>權重多寡懲罰項</a:t>
            </a:r>
            <a:r>
              <a:rPr lang="en-US" altLang="zh-TW" dirty="0"/>
              <a:t>:</a:t>
            </a:r>
            <a:r>
              <a:rPr lang="en-US" altLang="zh-TW" dirty="0" err="1" smtClean="0"/>
              <a:t>Ein</a:t>
            </a:r>
            <a:r>
              <a:rPr lang="en-US" altLang="zh-TW" dirty="0" smtClean="0"/>
              <a:t> to </a:t>
            </a:r>
            <a:r>
              <a:rPr lang="en-US" altLang="zh-TW" dirty="0" err="1" smtClean="0"/>
              <a:t>Eaug</a:t>
            </a:r>
            <a:r>
              <a:rPr lang="en-US" altLang="zh-TW" dirty="0" smtClean="0"/>
              <a:t>)</a:t>
            </a:r>
          </a:p>
          <a:p>
            <a:pPr marL="742950" lvl="1" indent="-285750">
              <a:buFontTx/>
              <a:buChar char="-"/>
            </a:pPr>
            <a:r>
              <a:rPr lang="en-US" altLang="zh-TW" dirty="0" smtClean="0"/>
              <a:t>Validation</a:t>
            </a:r>
          </a:p>
          <a:p>
            <a:pPr lvl="1"/>
            <a:r>
              <a:rPr lang="en-US" altLang="zh-TW" dirty="0" smtClean="0"/>
              <a:t>(</a:t>
            </a:r>
            <a:r>
              <a:rPr lang="zh-TW" altLang="en-US" dirty="0" smtClean="0"/>
              <a:t>分成訓練</a:t>
            </a:r>
            <a:r>
              <a:rPr lang="en-US" altLang="zh-TW" dirty="0" smtClean="0"/>
              <a:t>/</a:t>
            </a:r>
            <a:r>
              <a:rPr lang="zh-TW" altLang="en-US" dirty="0" smtClean="0"/>
              <a:t>驗證樣本</a:t>
            </a:r>
            <a:r>
              <a:rPr lang="en-US" altLang="zh-TW" dirty="0" smtClean="0"/>
              <a:t>)</a:t>
            </a:r>
          </a:p>
        </p:txBody>
      </p:sp>
      <p:pic>
        <p:nvPicPr>
          <p:cNvPr id="17" name="圖片 16"/>
          <p:cNvPicPr>
            <a:picLocks noChangeAspect="1"/>
          </p:cNvPicPr>
          <p:nvPr/>
        </p:nvPicPr>
        <p:blipFill>
          <a:blip r:embed="rId9"/>
          <a:stretch>
            <a:fillRect/>
          </a:stretch>
        </p:blipFill>
        <p:spPr>
          <a:xfrm>
            <a:off x="9221259" y="2061405"/>
            <a:ext cx="2786653" cy="1432686"/>
          </a:xfrm>
          <a:prstGeom prst="rect">
            <a:avLst/>
          </a:prstGeom>
          <a:ln>
            <a:solidFill>
              <a:schemeClr val="bg1">
                <a:lumMod val="65000"/>
              </a:schemeClr>
            </a:solidFill>
          </a:ln>
        </p:spPr>
      </p:pic>
    </p:spTree>
    <p:extLst>
      <p:ext uri="{BB962C8B-B14F-4D97-AF65-F5344CB8AC3E}">
        <p14:creationId xmlns:p14="http://schemas.microsoft.com/office/powerpoint/2010/main" val="35459988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2252989" cy="523220"/>
          </a:xfrm>
          <a:prstGeom prst="rect">
            <a:avLst/>
          </a:prstGeom>
          <a:noFill/>
        </p:spPr>
        <p:txBody>
          <a:bodyPr wrap="none" rtlCol="0">
            <a:spAutoFit/>
          </a:bodyPr>
          <a:lstStyle/>
          <a:p>
            <a:r>
              <a:rPr lang="en-US" altLang="zh-TW" sz="2800" dirty="0" smtClean="0"/>
              <a:t>Regularization</a:t>
            </a:r>
          </a:p>
        </p:txBody>
      </p:sp>
      <p:sp>
        <p:nvSpPr>
          <p:cNvPr id="6" name="矩形 5"/>
          <p:cNvSpPr/>
          <p:nvPr/>
        </p:nvSpPr>
        <p:spPr>
          <a:xfrm>
            <a:off x="128422" y="539531"/>
            <a:ext cx="8018414" cy="1200329"/>
          </a:xfrm>
          <a:prstGeom prst="rect">
            <a:avLst/>
          </a:prstGeom>
        </p:spPr>
        <p:txBody>
          <a:bodyPr wrap="none">
            <a:spAutoFit/>
          </a:bodyPr>
          <a:lstStyle/>
          <a:p>
            <a:pPr marL="285750" indent="-285750">
              <a:buFontTx/>
              <a:buChar char="-"/>
            </a:pPr>
            <a:r>
              <a:rPr lang="en-US" altLang="zh-TW" dirty="0" smtClean="0"/>
              <a:t>To avoid overfitting =&gt; </a:t>
            </a:r>
            <a:r>
              <a:rPr lang="zh-TW" altLang="en-US" dirty="0" smtClean="0"/>
              <a:t>從原本高維度的</a:t>
            </a:r>
            <a:r>
              <a:rPr lang="en-US" altLang="zh-TW" dirty="0" smtClean="0"/>
              <a:t>H</a:t>
            </a:r>
            <a:r>
              <a:rPr lang="zh-TW" altLang="en-US" dirty="0" smtClean="0"/>
              <a:t>走回低維度的</a:t>
            </a:r>
            <a:r>
              <a:rPr lang="en-US" altLang="zh-TW" dirty="0" smtClean="0"/>
              <a:t>H</a:t>
            </a:r>
            <a:endParaRPr lang="en-US" altLang="zh-TW" dirty="0"/>
          </a:p>
          <a:p>
            <a:pPr marL="285750" indent="-285750">
              <a:buFontTx/>
              <a:buChar char="-"/>
            </a:pPr>
            <a:r>
              <a:rPr lang="zh-TW" altLang="en-US" dirty="0" smtClean="0"/>
              <a:t>添加限制條件</a:t>
            </a:r>
            <a:r>
              <a:rPr lang="en-US" altLang="zh-TW" dirty="0" smtClean="0"/>
              <a:t>(w3=w4..w10=0) =&gt; </a:t>
            </a:r>
            <a:r>
              <a:rPr lang="zh-TW" altLang="en-US" dirty="0" smtClean="0"/>
              <a:t>在高維空間裡面找到低維解 </a:t>
            </a:r>
            <a:r>
              <a:rPr lang="en-US" altLang="zh-TW" dirty="0" smtClean="0"/>
              <a:t>(</a:t>
            </a:r>
            <a:r>
              <a:rPr lang="zh-TW" altLang="en-US" dirty="0" smtClean="0"/>
              <a:t>太難解了</a:t>
            </a:r>
            <a:r>
              <a:rPr lang="en-US" altLang="zh-TW" dirty="0" smtClean="0"/>
              <a:t>!)</a:t>
            </a:r>
          </a:p>
          <a:p>
            <a:pPr marL="285750" indent="-285750">
              <a:buFontTx/>
              <a:buChar char="-"/>
            </a:pPr>
            <a:r>
              <a:rPr lang="zh-TW" altLang="en-US" dirty="0"/>
              <a:t>更改限制條件</a:t>
            </a:r>
            <a:r>
              <a:rPr lang="en-US" altLang="zh-TW" dirty="0" smtClean="0"/>
              <a:t>(w1+w2….</a:t>
            </a:r>
            <a:r>
              <a:rPr lang="en-US" altLang="zh-TW" dirty="0" err="1" smtClean="0"/>
              <a:t>wq</a:t>
            </a:r>
            <a:r>
              <a:rPr lang="en-US" altLang="zh-TW" dirty="0" smtClean="0"/>
              <a:t>&lt;=C)</a:t>
            </a:r>
            <a:r>
              <a:rPr lang="zh-TW" altLang="en-US" dirty="0" smtClean="0"/>
              <a:t> </a:t>
            </a:r>
            <a:r>
              <a:rPr lang="en-US" altLang="zh-TW" dirty="0" smtClean="0"/>
              <a:t>=&gt;</a:t>
            </a:r>
            <a:r>
              <a:rPr lang="zh-TW" altLang="en-US" dirty="0" smtClean="0"/>
              <a:t> 在高維空間裡面限制多次方項存在的數量</a:t>
            </a:r>
            <a:endParaRPr lang="en-US" altLang="zh-TW" dirty="0" smtClean="0"/>
          </a:p>
          <a:p>
            <a:pPr marL="285750" indent="-285750">
              <a:buFontTx/>
              <a:buChar char="-"/>
            </a:pPr>
            <a:r>
              <a:rPr lang="en-US" altLang="zh-TW" dirty="0" err="1" smtClean="0"/>
              <a:t>Ein</a:t>
            </a:r>
            <a:r>
              <a:rPr lang="en-US" altLang="zh-TW" dirty="0" smtClean="0"/>
              <a:t>(w) =&gt; </a:t>
            </a:r>
            <a:r>
              <a:rPr lang="en-US" altLang="zh-TW" dirty="0" err="1" smtClean="0"/>
              <a:t>Eaug</a:t>
            </a:r>
            <a:r>
              <a:rPr lang="en-US" altLang="zh-TW" dirty="0" smtClean="0"/>
              <a:t>(w) , </a:t>
            </a:r>
            <a:r>
              <a:rPr lang="zh-TW" altLang="en-US" dirty="0" smtClean="0"/>
              <a:t>添加 </a:t>
            </a:r>
            <a:r>
              <a:rPr lang="en-US" altLang="zh-TW" dirty="0" err="1" smtClean="0"/>
              <a:t>regularizer</a:t>
            </a:r>
            <a:r>
              <a:rPr lang="en-US" altLang="zh-TW" dirty="0" smtClean="0"/>
              <a:t> (with Lagrange Multiplier)</a:t>
            </a:r>
          </a:p>
        </p:txBody>
      </p:sp>
      <p:pic>
        <p:nvPicPr>
          <p:cNvPr id="7" name="圖片 6"/>
          <p:cNvPicPr>
            <a:picLocks noChangeAspect="1"/>
          </p:cNvPicPr>
          <p:nvPr/>
        </p:nvPicPr>
        <p:blipFill>
          <a:blip r:embed="rId2"/>
          <a:stretch>
            <a:fillRect/>
          </a:stretch>
        </p:blipFill>
        <p:spPr>
          <a:xfrm>
            <a:off x="329844" y="1827214"/>
            <a:ext cx="4736752" cy="2897150"/>
          </a:xfrm>
          <a:prstGeom prst="rect">
            <a:avLst/>
          </a:prstGeom>
        </p:spPr>
      </p:pic>
      <p:pic>
        <p:nvPicPr>
          <p:cNvPr id="9" name="圖片 8"/>
          <p:cNvPicPr>
            <a:picLocks noChangeAspect="1"/>
          </p:cNvPicPr>
          <p:nvPr/>
        </p:nvPicPr>
        <p:blipFill>
          <a:blip r:embed="rId3"/>
          <a:stretch>
            <a:fillRect/>
          </a:stretch>
        </p:blipFill>
        <p:spPr>
          <a:xfrm>
            <a:off x="0" y="4988537"/>
            <a:ext cx="2577220" cy="1446152"/>
          </a:xfrm>
          <a:prstGeom prst="rect">
            <a:avLst/>
          </a:prstGeom>
        </p:spPr>
      </p:pic>
      <p:pic>
        <p:nvPicPr>
          <p:cNvPr id="8" name="圖片 7"/>
          <p:cNvPicPr>
            <a:picLocks noChangeAspect="1"/>
          </p:cNvPicPr>
          <p:nvPr/>
        </p:nvPicPr>
        <p:blipFill>
          <a:blip r:embed="rId4"/>
          <a:stretch>
            <a:fillRect/>
          </a:stretch>
        </p:blipFill>
        <p:spPr>
          <a:xfrm>
            <a:off x="1961601" y="5726450"/>
            <a:ext cx="3104995" cy="762941"/>
          </a:xfrm>
          <a:prstGeom prst="rect">
            <a:avLst/>
          </a:prstGeom>
        </p:spPr>
      </p:pic>
      <p:sp>
        <p:nvSpPr>
          <p:cNvPr id="10" name="矩形 9"/>
          <p:cNvSpPr/>
          <p:nvPr/>
        </p:nvSpPr>
        <p:spPr>
          <a:xfrm>
            <a:off x="2479944" y="4988537"/>
            <a:ext cx="2520049" cy="584775"/>
          </a:xfrm>
          <a:prstGeom prst="rect">
            <a:avLst/>
          </a:prstGeom>
        </p:spPr>
        <p:txBody>
          <a:bodyPr wrap="none">
            <a:spAutoFit/>
          </a:bodyPr>
          <a:lstStyle/>
          <a:p>
            <a:r>
              <a:rPr lang="zh-TW" altLang="en-US" sz="1600" dirty="0" smtClean="0">
                <a:solidFill>
                  <a:srgbClr val="1003BD"/>
                </a:solidFill>
              </a:rPr>
              <a:t>想要找</a:t>
            </a:r>
            <a:r>
              <a:rPr lang="en-US" altLang="zh-TW" sz="1600" dirty="0" err="1" smtClean="0">
                <a:solidFill>
                  <a:srgbClr val="1003BD"/>
                </a:solidFill>
              </a:rPr>
              <a:t>Ein</a:t>
            </a:r>
            <a:r>
              <a:rPr lang="zh-TW" altLang="en-US" sz="1600" dirty="0" smtClean="0">
                <a:solidFill>
                  <a:srgbClr val="1003BD"/>
                </a:solidFill>
              </a:rPr>
              <a:t>最小值但要滿足</a:t>
            </a:r>
            <a:endParaRPr lang="en-US" altLang="zh-TW" sz="1600" dirty="0" smtClean="0">
              <a:solidFill>
                <a:srgbClr val="1003BD"/>
              </a:solidFill>
            </a:endParaRPr>
          </a:p>
          <a:p>
            <a:r>
              <a:rPr lang="en-US" altLang="zh-TW" sz="1600" dirty="0" smtClean="0">
                <a:solidFill>
                  <a:srgbClr val="1003BD"/>
                </a:solidFill>
              </a:rPr>
              <a:t>w1^2+w2^2…wq^2</a:t>
            </a:r>
            <a:r>
              <a:rPr lang="zh-TW" altLang="en-US" sz="1600" dirty="0">
                <a:solidFill>
                  <a:srgbClr val="1003BD"/>
                </a:solidFill>
              </a:rPr>
              <a:t> </a:t>
            </a:r>
            <a:r>
              <a:rPr lang="en-US" altLang="zh-TW" sz="1600" dirty="0" smtClean="0">
                <a:solidFill>
                  <a:srgbClr val="1003BD"/>
                </a:solidFill>
              </a:rPr>
              <a:t>&lt;</a:t>
            </a:r>
            <a:r>
              <a:rPr lang="zh-TW" altLang="en-US" sz="1600" dirty="0" smtClean="0">
                <a:solidFill>
                  <a:srgbClr val="1003BD"/>
                </a:solidFill>
              </a:rPr>
              <a:t> </a:t>
            </a:r>
            <a:r>
              <a:rPr lang="zh-TW" altLang="en-US" sz="1600" dirty="0">
                <a:solidFill>
                  <a:srgbClr val="1003BD"/>
                </a:solidFill>
              </a:rPr>
              <a:t>某</a:t>
            </a:r>
            <a:r>
              <a:rPr lang="en-US" altLang="zh-TW" sz="1600" dirty="0" smtClean="0">
                <a:solidFill>
                  <a:srgbClr val="1003BD"/>
                </a:solidFill>
              </a:rPr>
              <a:t>C</a:t>
            </a:r>
            <a:r>
              <a:rPr lang="zh-TW" altLang="en-US" sz="1600" dirty="0" smtClean="0">
                <a:solidFill>
                  <a:srgbClr val="1003BD"/>
                </a:solidFill>
              </a:rPr>
              <a:t>值</a:t>
            </a:r>
            <a:endParaRPr lang="zh-TW" altLang="en-US" sz="1600" dirty="0">
              <a:solidFill>
                <a:srgbClr val="1003BD"/>
              </a:solidFill>
            </a:endParaRPr>
          </a:p>
        </p:txBody>
      </p:sp>
      <p:pic>
        <p:nvPicPr>
          <p:cNvPr id="11" name="圖片 10"/>
          <p:cNvPicPr>
            <a:picLocks noChangeAspect="1"/>
          </p:cNvPicPr>
          <p:nvPr/>
        </p:nvPicPr>
        <p:blipFill>
          <a:blip r:embed="rId5"/>
          <a:stretch>
            <a:fillRect/>
          </a:stretch>
        </p:blipFill>
        <p:spPr>
          <a:xfrm>
            <a:off x="5265486" y="1825171"/>
            <a:ext cx="4287962" cy="2941585"/>
          </a:xfrm>
          <a:prstGeom prst="rect">
            <a:avLst/>
          </a:prstGeom>
        </p:spPr>
      </p:pic>
      <p:pic>
        <p:nvPicPr>
          <p:cNvPr id="12" name="圖片 11"/>
          <p:cNvPicPr>
            <a:picLocks noChangeAspect="1"/>
          </p:cNvPicPr>
          <p:nvPr/>
        </p:nvPicPr>
        <p:blipFill>
          <a:blip r:embed="rId6"/>
          <a:stretch>
            <a:fillRect/>
          </a:stretch>
        </p:blipFill>
        <p:spPr>
          <a:xfrm>
            <a:off x="5283639" y="4815087"/>
            <a:ext cx="3514795" cy="1168636"/>
          </a:xfrm>
          <a:prstGeom prst="rect">
            <a:avLst/>
          </a:prstGeom>
        </p:spPr>
      </p:pic>
      <p:pic>
        <p:nvPicPr>
          <p:cNvPr id="13" name="圖片 12"/>
          <p:cNvPicPr>
            <a:picLocks noChangeAspect="1"/>
          </p:cNvPicPr>
          <p:nvPr/>
        </p:nvPicPr>
        <p:blipFill>
          <a:blip r:embed="rId7"/>
          <a:stretch>
            <a:fillRect/>
          </a:stretch>
        </p:blipFill>
        <p:spPr>
          <a:xfrm>
            <a:off x="10615765" y="1866324"/>
            <a:ext cx="1483301" cy="1873642"/>
          </a:xfrm>
          <a:prstGeom prst="rect">
            <a:avLst/>
          </a:prstGeom>
        </p:spPr>
      </p:pic>
      <p:pic>
        <p:nvPicPr>
          <p:cNvPr id="14" name="圖片 13"/>
          <p:cNvPicPr>
            <a:picLocks noChangeAspect="1"/>
          </p:cNvPicPr>
          <p:nvPr/>
        </p:nvPicPr>
        <p:blipFill>
          <a:blip r:embed="rId8"/>
          <a:stretch>
            <a:fillRect/>
          </a:stretch>
        </p:blipFill>
        <p:spPr>
          <a:xfrm>
            <a:off x="10628776" y="3839852"/>
            <a:ext cx="1457277" cy="1411738"/>
          </a:xfrm>
          <a:prstGeom prst="rect">
            <a:avLst/>
          </a:prstGeom>
        </p:spPr>
      </p:pic>
      <p:pic>
        <p:nvPicPr>
          <p:cNvPr id="15" name="圖片 14"/>
          <p:cNvPicPr>
            <a:picLocks noChangeAspect="1"/>
          </p:cNvPicPr>
          <p:nvPr/>
        </p:nvPicPr>
        <p:blipFill>
          <a:blip r:embed="rId9"/>
          <a:stretch>
            <a:fillRect/>
          </a:stretch>
        </p:blipFill>
        <p:spPr>
          <a:xfrm>
            <a:off x="10615765" y="5351476"/>
            <a:ext cx="1470288" cy="1405232"/>
          </a:xfrm>
          <a:prstGeom prst="rect">
            <a:avLst/>
          </a:prstGeom>
        </p:spPr>
      </p:pic>
      <p:pic>
        <p:nvPicPr>
          <p:cNvPr id="16" name="圖片 15"/>
          <p:cNvPicPr>
            <a:picLocks noChangeAspect="1"/>
          </p:cNvPicPr>
          <p:nvPr/>
        </p:nvPicPr>
        <p:blipFill>
          <a:blip r:embed="rId10"/>
          <a:stretch>
            <a:fillRect/>
          </a:stretch>
        </p:blipFill>
        <p:spPr>
          <a:xfrm>
            <a:off x="7337444" y="6006200"/>
            <a:ext cx="2608324" cy="799827"/>
          </a:xfrm>
          <a:prstGeom prst="rect">
            <a:avLst/>
          </a:prstGeom>
        </p:spPr>
      </p:pic>
      <p:sp>
        <p:nvSpPr>
          <p:cNvPr id="17" name="矩形 16"/>
          <p:cNvSpPr/>
          <p:nvPr/>
        </p:nvSpPr>
        <p:spPr>
          <a:xfrm>
            <a:off x="8851769" y="4213619"/>
            <a:ext cx="1710661" cy="830997"/>
          </a:xfrm>
          <a:prstGeom prst="rect">
            <a:avLst/>
          </a:prstGeom>
        </p:spPr>
        <p:txBody>
          <a:bodyPr wrap="none">
            <a:spAutoFit/>
          </a:bodyPr>
          <a:lstStyle/>
          <a:p>
            <a:r>
              <a:rPr lang="en-US" altLang="zh-TW" sz="1200" dirty="0" smtClean="0">
                <a:solidFill>
                  <a:srgbClr val="1003BD"/>
                </a:solidFill>
              </a:rPr>
              <a:t>Linear regression </a:t>
            </a:r>
          </a:p>
          <a:p>
            <a:r>
              <a:rPr lang="zh-TW" altLang="en-US" sz="1200" dirty="0" smtClean="0">
                <a:solidFill>
                  <a:srgbClr val="1003BD"/>
                </a:solidFill>
              </a:rPr>
              <a:t>往負梯度方向走</a:t>
            </a:r>
            <a:endParaRPr lang="en-US" altLang="zh-TW" sz="1200" dirty="0" smtClean="0">
              <a:solidFill>
                <a:srgbClr val="1003BD"/>
              </a:solidFill>
            </a:endParaRPr>
          </a:p>
          <a:p>
            <a:r>
              <a:rPr lang="zh-TW" altLang="en-US" sz="1200" dirty="0" smtClean="0">
                <a:solidFill>
                  <a:srgbClr val="1003BD"/>
                </a:solidFill>
              </a:rPr>
              <a:t>可以得到</a:t>
            </a:r>
            <a:r>
              <a:rPr lang="en-US" altLang="zh-TW" sz="1200" dirty="0" err="1" smtClean="0">
                <a:solidFill>
                  <a:srgbClr val="1003BD"/>
                </a:solidFill>
              </a:rPr>
              <a:t>Ein</a:t>
            </a:r>
            <a:r>
              <a:rPr lang="zh-TW" altLang="en-US" sz="1200" dirty="0" smtClean="0">
                <a:solidFill>
                  <a:srgbClr val="1003BD"/>
                </a:solidFill>
              </a:rPr>
              <a:t>最小</a:t>
            </a:r>
            <a:endParaRPr lang="en-US" altLang="zh-TW" sz="1200" dirty="0" smtClean="0">
              <a:solidFill>
                <a:srgbClr val="1003BD"/>
              </a:solidFill>
            </a:endParaRPr>
          </a:p>
          <a:p>
            <a:r>
              <a:rPr lang="zh-TW" altLang="en-US" sz="1200" dirty="0" smtClean="0">
                <a:solidFill>
                  <a:srgbClr val="1003BD"/>
                </a:solidFill>
              </a:rPr>
              <a:t>但被限制在</a:t>
            </a:r>
            <a:r>
              <a:rPr lang="en-US" altLang="zh-TW" sz="1200" dirty="0" err="1" smtClean="0">
                <a:solidFill>
                  <a:srgbClr val="1003BD"/>
                </a:solidFill>
              </a:rPr>
              <a:t>wTw</a:t>
            </a:r>
            <a:r>
              <a:rPr lang="en-US" altLang="zh-TW" sz="1200" dirty="0" smtClean="0">
                <a:solidFill>
                  <a:srgbClr val="1003BD"/>
                </a:solidFill>
              </a:rPr>
              <a:t>=C</a:t>
            </a:r>
            <a:r>
              <a:rPr lang="zh-TW" altLang="en-US" sz="1200" dirty="0" smtClean="0">
                <a:solidFill>
                  <a:srgbClr val="1003BD"/>
                </a:solidFill>
              </a:rPr>
              <a:t>圓上</a:t>
            </a:r>
            <a:endParaRPr lang="zh-TW" altLang="en-US" sz="1200" dirty="0">
              <a:solidFill>
                <a:srgbClr val="1003BD"/>
              </a:solidFill>
            </a:endParaRPr>
          </a:p>
        </p:txBody>
      </p:sp>
    </p:spTree>
    <p:extLst>
      <p:ext uri="{BB962C8B-B14F-4D97-AF65-F5344CB8AC3E}">
        <p14:creationId xmlns:p14="http://schemas.microsoft.com/office/powerpoint/2010/main" val="2777627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11038"/>
            <a:ext cx="1640898" cy="523220"/>
          </a:xfrm>
          <a:prstGeom prst="rect">
            <a:avLst/>
          </a:prstGeom>
          <a:noFill/>
        </p:spPr>
        <p:txBody>
          <a:bodyPr wrap="none" rtlCol="0">
            <a:spAutoFit/>
          </a:bodyPr>
          <a:lstStyle/>
          <a:p>
            <a:r>
              <a:rPr lang="en-US" altLang="zh-TW" sz="2800" dirty="0" smtClean="0"/>
              <a:t>Validation</a:t>
            </a:r>
          </a:p>
        </p:txBody>
      </p:sp>
      <p:pic>
        <p:nvPicPr>
          <p:cNvPr id="3" name="圖片 2"/>
          <p:cNvPicPr>
            <a:picLocks noChangeAspect="1"/>
          </p:cNvPicPr>
          <p:nvPr/>
        </p:nvPicPr>
        <p:blipFill>
          <a:blip r:embed="rId2"/>
          <a:stretch>
            <a:fillRect/>
          </a:stretch>
        </p:blipFill>
        <p:spPr>
          <a:xfrm>
            <a:off x="128422" y="2017248"/>
            <a:ext cx="4310177" cy="2861605"/>
          </a:xfrm>
          <a:prstGeom prst="rect">
            <a:avLst/>
          </a:prstGeom>
        </p:spPr>
      </p:pic>
      <p:sp>
        <p:nvSpPr>
          <p:cNvPr id="4" name="矩形 3"/>
          <p:cNvSpPr/>
          <p:nvPr/>
        </p:nvSpPr>
        <p:spPr>
          <a:xfrm>
            <a:off x="128422" y="450238"/>
            <a:ext cx="10395090" cy="1477328"/>
          </a:xfrm>
          <a:prstGeom prst="rect">
            <a:avLst/>
          </a:prstGeom>
        </p:spPr>
        <p:txBody>
          <a:bodyPr wrap="none">
            <a:spAutoFit/>
          </a:bodyPr>
          <a:lstStyle/>
          <a:p>
            <a:pPr marL="285750" indent="-285750">
              <a:buFontTx/>
              <a:buChar char="-"/>
            </a:pPr>
            <a:r>
              <a:rPr lang="en-US" altLang="zh-TW" dirty="0" err="1" smtClean="0"/>
              <a:t>Ein</a:t>
            </a:r>
            <a:r>
              <a:rPr lang="en-US" altLang="zh-TW" dirty="0" smtClean="0"/>
              <a:t> is not enough, </a:t>
            </a:r>
            <a:r>
              <a:rPr lang="en-US" altLang="zh-TW" dirty="0" err="1" smtClean="0"/>
              <a:t>Etest</a:t>
            </a:r>
            <a:r>
              <a:rPr lang="en-US" altLang="zh-TW" dirty="0" smtClean="0"/>
              <a:t> is unknown =&gt; </a:t>
            </a:r>
            <a:r>
              <a:rPr lang="en-US" altLang="zh-TW" dirty="0" err="1" smtClean="0"/>
              <a:t>Eval</a:t>
            </a:r>
            <a:r>
              <a:rPr lang="en-US" altLang="zh-TW" dirty="0" smtClean="0"/>
              <a:t>, </a:t>
            </a:r>
            <a:r>
              <a:rPr lang="zh-TW" altLang="en-US" dirty="0" smtClean="0"/>
              <a:t>切成</a:t>
            </a:r>
            <a:r>
              <a:rPr lang="en-US" altLang="zh-TW" dirty="0" err="1" smtClean="0"/>
              <a:t>Dtrain</a:t>
            </a:r>
            <a:r>
              <a:rPr lang="en-US" altLang="zh-TW" dirty="0" smtClean="0"/>
              <a:t>/</a:t>
            </a:r>
            <a:r>
              <a:rPr lang="en-US" altLang="zh-TW" dirty="0" err="1" smtClean="0"/>
              <a:t>Dval</a:t>
            </a:r>
            <a:r>
              <a:rPr lang="en-US" altLang="zh-TW" dirty="0" smtClean="0"/>
              <a:t> (</a:t>
            </a:r>
            <a:r>
              <a:rPr lang="zh-TW" altLang="en-US" dirty="0" smtClean="0"/>
              <a:t>用</a:t>
            </a:r>
            <a:r>
              <a:rPr lang="en-US" altLang="zh-TW" dirty="0" smtClean="0"/>
              <a:t>H1…HM</a:t>
            </a:r>
            <a:r>
              <a:rPr lang="zh-TW" altLang="en-US" dirty="0" smtClean="0"/>
              <a:t>驗證</a:t>
            </a:r>
            <a:r>
              <a:rPr lang="en-US" altLang="zh-TW" dirty="0" smtClean="0"/>
              <a:t>)</a:t>
            </a:r>
            <a:r>
              <a:rPr lang="zh-TW" altLang="en-US" dirty="0" smtClean="0"/>
              <a:t> 選最好的</a:t>
            </a:r>
            <a:endParaRPr lang="en-US" altLang="zh-TW" dirty="0" smtClean="0"/>
          </a:p>
          <a:p>
            <a:pPr marL="285750" indent="-285750">
              <a:buFontTx/>
              <a:buChar char="-"/>
            </a:pPr>
            <a:r>
              <a:rPr lang="zh-TW" altLang="en-US" dirty="0" smtClean="0"/>
              <a:t>驗證樣本</a:t>
            </a:r>
            <a:r>
              <a:rPr lang="en-US" altLang="zh-TW" dirty="0" smtClean="0"/>
              <a:t>K</a:t>
            </a:r>
            <a:r>
              <a:rPr lang="zh-TW" altLang="en-US" dirty="0" smtClean="0"/>
              <a:t>多大的影響</a:t>
            </a:r>
            <a:r>
              <a:rPr lang="en-US" altLang="zh-TW" dirty="0" smtClean="0"/>
              <a:t>:</a:t>
            </a:r>
          </a:p>
          <a:p>
            <a:pPr marL="742950" lvl="1" indent="-285750">
              <a:buFontTx/>
              <a:buChar char="-"/>
            </a:pPr>
            <a:r>
              <a:rPr lang="zh-TW" altLang="en-US" dirty="0" smtClean="0"/>
              <a:t>太大 </a:t>
            </a:r>
            <a:r>
              <a:rPr lang="en-US" altLang="zh-TW" dirty="0" smtClean="0"/>
              <a:t>=&gt;</a:t>
            </a:r>
            <a:r>
              <a:rPr lang="zh-TW" altLang="en-US" dirty="0" smtClean="0"/>
              <a:t> </a:t>
            </a:r>
            <a:r>
              <a:rPr lang="en-US" altLang="zh-TW" dirty="0" err="1" smtClean="0"/>
              <a:t>Eval</a:t>
            </a:r>
            <a:r>
              <a:rPr lang="en-US" altLang="zh-TW" dirty="0" smtClean="0"/>
              <a:t>(g-)</a:t>
            </a:r>
            <a:r>
              <a:rPr lang="zh-TW" altLang="en-US" dirty="0" smtClean="0"/>
              <a:t>會跟</a:t>
            </a:r>
            <a:r>
              <a:rPr lang="en-US" altLang="zh-TW" dirty="0" err="1" smtClean="0"/>
              <a:t>Eout</a:t>
            </a:r>
            <a:r>
              <a:rPr lang="en-US" altLang="zh-TW" dirty="0" smtClean="0"/>
              <a:t>(g-)</a:t>
            </a:r>
            <a:r>
              <a:rPr lang="zh-TW" altLang="en-US" dirty="0" smtClean="0"/>
              <a:t>很接近</a:t>
            </a:r>
            <a:r>
              <a:rPr lang="en-US" altLang="zh-TW" dirty="0" smtClean="0"/>
              <a:t>,</a:t>
            </a:r>
            <a:r>
              <a:rPr lang="zh-TW" altLang="en-US" dirty="0" smtClean="0"/>
              <a:t> 但是</a:t>
            </a:r>
            <a:r>
              <a:rPr lang="en-US" altLang="zh-TW" dirty="0" smtClean="0"/>
              <a:t>gm- </a:t>
            </a:r>
            <a:r>
              <a:rPr lang="zh-TW" altLang="en-US" dirty="0" smtClean="0"/>
              <a:t>跟</a:t>
            </a:r>
            <a:r>
              <a:rPr lang="en-US" altLang="zh-TW" dirty="0" smtClean="0"/>
              <a:t>gm </a:t>
            </a:r>
            <a:r>
              <a:rPr lang="zh-TW" altLang="en-US" dirty="0" smtClean="0"/>
              <a:t>會差很多 </a:t>
            </a:r>
            <a:r>
              <a:rPr lang="en-US" altLang="zh-TW" dirty="0" smtClean="0"/>
              <a:t>(</a:t>
            </a:r>
            <a:r>
              <a:rPr lang="zh-TW" altLang="en-US" dirty="0" smtClean="0"/>
              <a:t>不保證</a:t>
            </a:r>
            <a:r>
              <a:rPr lang="en-US" altLang="zh-TW" dirty="0" err="1" smtClean="0"/>
              <a:t>Eout</a:t>
            </a:r>
            <a:r>
              <a:rPr lang="en-US" altLang="zh-TW" dirty="0" smtClean="0"/>
              <a:t>(gm)</a:t>
            </a:r>
            <a:r>
              <a:rPr lang="zh-TW" altLang="en-US" dirty="0" smtClean="0"/>
              <a:t>是小的</a:t>
            </a:r>
            <a:r>
              <a:rPr lang="en-US" altLang="zh-TW" dirty="0" smtClean="0"/>
              <a:t>)</a:t>
            </a:r>
          </a:p>
          <a:p>
            <a:pPr marL="742950" lvl="1" indent="-285750">
              <a:buFontTx/>
              <a:buChar char="-"/>
            </a:pPr>
            <a:r>
              <a:rPr lang="zh-TW" altLang="en-US" dirty="0" smtClean="0"/>
              <a:t>太小 </a:t>
            </a:r>
            <a:r>
              <a:rPr lang="en-US" altLang="zh-TW" dirty="0" smtClean="0"/>
              <a:t>=&gt;</a:t>
            </a:r>
            <a:r>
              <a:rPr lang="zh-TW" altLang="en-US" dirty="0" smtClean="0"/>
              <a:t> </a:t>
            </a:r>
            <a:r>
              <a:rPr lang="en-US" altLang="zh-TW" dirty="0" smtClean="0"/>
              <a:t>gm-</a:t>
            </a:r>
            <a:r>
              <a:rPr lang="zh-TW" altLang="en-US" dirty="0" smtClean="0"/>
              <a:t> 之間與</a:t>
            </a:r>
            <a:r>
              <a:rPr lang="en-US" altLang="zh-TW" dirty="0" smtClean="0"/>
              <a:t>gm</a:t>
            </a:r>
            <a:r>
              <a:rPr lang="zh-TW" altLang="en-US" dirty="0" smtClean="0"/>
              <a:t>差不多</a:t>
            </a:r>
            <a:r>
              <a:rPr lang="en-US" altLang="zh-TW" dirty="0" smtClean="0"/>
              <a:t>, </a:t>
            </a:r>
            <a:r>
              <a:rPr lang="zh-TW" altLang="en-US" dirty="0" smtClean="0"/>
              <a:t>但是</a:t>
            </a:r>
            <a:r>
              <a:rPr lang="en-US" altLang="zh-TW" dirty="0" err="1" smtClean="0"/>
              <a:t>Eval</a:t>
            </a:r>
            <a:r>
              <a:rPr lang="zh-TW" altLang="en-US" dirty="0" smtClean="0"/>
              <a:t>跟</a:t>
            </a:r>
            <a:r>
              <a:rPr lang="en-US" altLang="zh-TW" dirty="0" err="1" smtClean="0"/>
              <a:t>Eout</a:t>
            </a:r>
            <a:r>
              <a:rPr lang="zh-TW" altLang="en-US" dirty="0" smtClean="0"/>
              <a:t>就會差很遠 </a:t>
            </a:r>
            <a:r>
              <a:rPr lang="en-US" altLang="zh-TW" dirty="0" smtClean="0"/>
              <a:t>(extreme case: K=1, Leave-One-Out)</a:t>
            </a:r>
          </a:p>
          <a:p>
            <a:pPr marL="742950" lvl="1" indent="-285750">
              <a:buFontTx/>
              <a:buChar char="-"/>
            </a:pPr>
            <a:r>
              <a:rPr lang="zh-TW" altLang="en-US" dirty="0" smtClean="0"/>
              <a:t>實際上選用</a:t>
            </a:r>
            <a:r>
              <a:rPr lang="en-US" altLang="zh-TW" dirty="0" smtClean="0"/>
              <a:t>K</a:t>
            </a:r>
            <a:r>
              <a:rPr lang="zh-TW" altLang="en-US" dirty="0" smtClean="0"/>
              <a:t> </a:t>
            </a:r>
            <a:r>
              <a:rPr lang="en-US" altLang="zh-TW" dirty="0" smtClean="0"/>
              <a:t>=</a:t>
            </a:r>
            <a:r>
              <a:rPr lang="zh-TW" altLang="en-US" dirty="0" smtClean="0"/>
              <a:t> </a:t>
            </a:r>
            <a:r>
              <a:rPr lang="en-US" altLang="zh-TW" dirty="0" smtClean="0"/>
              <a:t>D/5, </a:t>
            </a:r>
            <a:r>
              <a:rPr lang="zh-TW" altLang="en-US" dirty="0" smtClean="0"/>
              <a:t>然後用交叉驗證的方式來將</a:t>
            </a:r>
            <a:r>
              <a:rPr lang="en-US" altLang="zh-TW" dirty="0" err="1" smtClean="0"/>
              <a:t>Eval</a:t>
            </a:r>
            <a:r>
              <a:rPr lang="en-US" altLang="zh-TW" dirty="0" smtClean="0"/>
              <a:t>(g-)</a:t>
            </a:r>
            <a:r>
              <a:rPr lang="zh-TW" altLang="en-US" dirty="0" smtClean="0"/>
              <a:t>逼近</a:t>
            </a:r>
            <a:r>
              <a:rPr lang="en-US" altLang="zh-TW" dirty="0" err="1" smtClean="0"/>
              <a:t>Eout</a:t>
            </a:r>
            <a:r>
              <a:rPr lang="en-US" altLang="zh-TW" dirty="0" smtClean="0"/>
              <a:t>(g-)=</a:t>
            </a:r>
            <a:r>
              <a:rPr lang="en-US" altLang="zh-TW" dirty="0" err="1" smtClean="0"/>
              <a:t>Eout</a:t>
            </a:r>
            <a:r>
              <a:rPr lang="en-US" altLang="zh-TW" dirty="0" smtClean="0"/>
              <a:t>(g) [from LOO to V-fold]</a:t>
            </a:r>
            <a:endParaRPr lang="en-US" altLang="zh-TW" dirty="0"/>
          </a:p>
        </p:txBody>
      </p:sp>
      <p:pic>
        <p:nvPicPr>
          <p:cNvPr id="5" name="圖片 4"/>
          <p:cNvPicPr>
            <a:picLocks noChangeAspect="1"/>
          </p:cNvPicPr>
          <p:nvPr/>
        </p:nvPicPr>
        <p:blipFill>
          <a:blip r:embed="rId3"/>
          <a:stretch>
            <a:fillRect/>
          </a:stretch>
        </p:blipFill>
        <p:spPr>
          <a:xfrm>
            <a:off x="218455" y="4773189"/>
            <a:ext cx="3938541" cy="2039963"/>
          </a:xfrm>
          <a:prstGeom prst="rect">
            <a:avLst/>
          </a:prstGeom>
        </p:spPr>
      </p:pic>
      <p:pic>
        <p:nvPicPr>
          <p:cNvPr id="6" name="圖片 5"/>
          <p:cNvPicPr>
            <a:picLocks noChangeAspect="1"/>
          </p:cNvPicPr>
          <p:nvPr/>
        </p:nvPicPr>
        <p:blipFill>
          <a:blip r:embed="rId4"/>
          <a:stretch>
            <a:fillRect/>
          </a:stretch>
        </p:blipFill>
        <p:spPr>
          <a:xfrm>
            <a:off x="9668344" y="2017248"/>
            <a:ext cx="2318395" cy="2631852"/>
          </a:xfrm>
          <a:prstGeom prst="rect">
            <a:avLst/>
          </a:prstGeom>
        </p:spPr>
      </p:pic>
      <p:pic>
        <p:nvPicPr>
          <p:cNvPr id="7" name="圖片 6"/>
          <p:cNvPicPr>
            <a:picLocks noChangeAspect="1"/>
          </p:cNvPicPr>
          <p:nvPr/>
        </p:nvPicPr>
        <p:blipFill>
          <a:blip r:embed="rId5"/>
          <a:stretch>
            <a:fillRect/>
          </a:stretch>
        </p:blipFill>
        <p:spPr>
          <a:xfrm>
            <a:off x="4527408" y="2009776"/>
            <a:ext cx="4770524" cy="3279734"/>
          </a:xfrm>
          <a:prstGeom prst="rect">
            <a:avLst/>
          </a:prstGeom>
        </p:spPr>
      </p:pic>
      <p:sp>
        <p:nvSpPr>
          <p:cNvPr id="8" name="矩形 7"/>
          <p:cNvSpPr/>
          <p:nvPr/>
        </p:nvSpPr>
        <p:spPr>
          <a:xfrm>
            <a:off x="5172075" y="2487166"/>
            <a:ext cx="2009775" cy="464442"/>
          </a:xfrm>
          <a:prstGeom prst="rect">
            <a:avLst/>
          </a:prstGeom>
          <a:noFill/>
          <a:ln w="28575">
            <a:solidFill>
              <a:srgbClr val="1003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p:nvPr/>
        </p:nvCxnSpPr>
        <p:spPr>
          <a:xfrm flipH="1">
            <a:off x="7267575" y="2487166"/>
            <a:ext cx="819150" cy="0"/>
          </a:xfrm>
          <a:prstGeom prst="straightConnector1">
            <a:avLst/>
          </a:prstGeom>
          <a:ln>
            <a:solidFill>
              <a:srgbClr val="1003BD"/>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9594677" y="4260658"/>
            <a:ext cx="1313180" cy="523220"/>
          </a:xfrm>
          <a:prstGeom prst="rect">
            <a:avLst/>
          </a:prstGeom>
        </p:spPr>
        <p:txBody>
          <a:bodyPr wrap="none">
            <a:spAutoFit/>
          </a:bodyPr>
          <a:lstStyle/>
          <a:p>
            <a:r>
              <a:rPr lang="zh-TW" altLang="en-US" sz="1400" b="1" dirty="0" smtClean="0">
                <a:solidFill>
                  <a:srgbClr val="1003BD"/>
                </a:solidFill>
              </a:rPr>
              <a:t>最好的</a:t>
            </a:r>
            <a:r>
              <a:rPr lang="en-US" altLang="zh-TW" sz="1400" b="1" dirty="0" smtClean="0">
                <a:solidFill>
                  <a:srgbClr val="1003BD"/>
                </a:solidFill>
              </a:rPr>
              <a:t>gm-</a:t>
            </a:r>
          </a:p>
          <a:p>
            <a:r>
              <a:rPr lang="zh-TW" altLang="en-US" sz="1400" b="1" dirty="0" smtClean="0">
                <a:solidFill>
                  <a:srgbClr val="1003BD"/>
                </a:solidFill>
              </a:rPr>
              <a:t>再做一次到</a:t>
            </a:r>
            <a:r>
              <a:rPr lang="en-US" altLang="zh-TW" sz="1400" b="1" dirty="0" smtClean="0">
                <a:solidFill>
                  <a:srgbClr val="1003BD"/>
                </a:solidFill>
              </a:rPr>
              <a:t>gm</a:t>
            </a:r>
            <a:endParaRPr lang="zh-TW" altLang="en-US" sz="1400" b="1" dirty="0">
              <a:solidFill>
                <a:srgbClr val="1003BD"/>
              </a:solidFill>
            </a:endParaRPr>
          </a:p>
        </p:txBody>
      </p:sp>
      <p:pic>
        <p:nvPicPr>
          <p:cNvPr id="12" name="圖片 11"/>
          <p:cNvPicPr>
            <a:picLocks noChangeAspect="1"/>
          </p:cNvPicPr>
          <p:nvPr/>
        </p:nvPicPr>
        <p:blipFill>
          <a:blip r:embed="rId6"/>
          <a:stretch>
            <a:fillRect/>
          </a:stretch>
        </p:blipFill>
        <p:spPr>
          <a:xfrm>
            <a:off x="4999750" y="5343145"/>
            <a:ext cx="3825839" cy="1359705"/>
          </a:xfrm>
          <a:prstGeom prst="rect">
            <a:avLst/>
          </a:prstGeom>
        </p:spPr>
      </p:pic>
      <p:sp>
        <p:nvSpPr>
          <p:cNvPr id="13" name="矩形 12"/>
          <p:cNvSpPr/>
          <p:nvPr/>
        </p:nvSpPr>
        <p:spPr>
          <a:xfrm>
            <a:off x="9031757" y="5058826"/>
            <a:ext cx="2983509" cy="1754326"/>
          </a:xfrm>
          <a:prstGeom prst="rect">
            <a:avLst/>
          </a:prstGeom>
        </p:spPr>
        <p:txBody>
          <a:bodyPr wrap="none">
            <a:spAutoFit/>
          </a:bodyPr>
          <a:lstStyle/>
          <a:p>
            <a:pPr marL="285750" indent="-285750">
              <a:buFontTx/>
              <a:buChar char="-"/>
            </a:pPr>
            <a:r>
              <a:rPr lang="en-US" altLang="zh-TW" dirty="0" smtClean="0"/>
              <a:t>Leave-one-out</a:t>
            </a:r>
          </a:p>
          <a:p>
            <a:pPr marL="742950" lvl="1" indent="-285750">
              <a:buFontTx/>
              <a:buChar char="-"/>
            </a:pPr>
            <a:r>
              <a:rPr lang="zh-TW" altLang="en-US" dirty="0" smtClean="0"/>
              <a:t>只留一個點驗證</a:t>
            </a:r>
            <a:endParaRPr lang="en-US" altLang="zh-TW" dirty="0" smtClean="0"/>
          </a:p>
          <a:p>
            <a:pPr marL="742950" lvl="1" indent="-285750">
              <a:buFontTx/>
              <a:buChar char="-"/>
            </a:pPr>
            <a:r>
              <a:rPr lang="zh-TW" altLang="en-US" dirty="0" smtClean="0"/>
              <a:t>多次計算</a:t>
            </a:r>
            <a:r>
              <a:rPr lang="en-US" altLang="zh-TW" dirty="0" smtClean="0"/>
              <a:t>/E</a:t>
            </a:r>
            <a:r>
              <a:rPr lang="zh-TW" altLang="en-US" dirty="0" smtClean="0"/>
              <a:t>跳動大</a:t>
            </a:r>
            <a:endParaRPr lang="en-US" altLang="zh-TW" dirty="0" smtClean="0"/>
          </a:p>
          <a:p>
            <a:pPr marL="285750" indent="-285750">
              <a:buFontTx/>
              <a:buChar char="-"/>
            </a:pPr>
            <a:r>
              <a:rPr lang="en-US" altLang="zh-TW" dirty="0" smtClean="0"/>
              <a:t>V-fold</a:t>
            </a:r>
          </a:p>
          <a:p>
            <a:pPr marL="742950" lvl="1" indent="-285750">
              <a:buFontTx/>
              <a:buChar char="-"/>
            </a:pPr>
            <a:r>
              <a:rPr lang="zh-TW" altLang="en-US" dirty="0" smtClean="0"/>
              <a:t>切</a:t>
            </a:r>
            <a:r>
              <a:rPr lang="en-US" altLang="zh-TW" dirty="0" smtClean="0"/>
              <a:t>N</a:t>
            </a:r>
            <a:r>
              <a:rPr lang="zh-TW" altLang="en-US" dirty="0" smtClean="0"/>
              <a:t>份</a:t>
            </a:r>
            <a:r>
              <a:rPr lang="en-US" altLang="zh-TW" dirty="0" smtClean="0"/>
              <a:t>[(N-1) + 1]</a:t>
            </a:r>
          </a:p>
          <a:p>
            <a:pPr marL="742950" lvl="1" indent="-285750">
              <a:buFontTx/>
              <a:buChar char="-"/>
            </a:pPr>
            <a:r>
              <a:rPr lang="zh-TW" altLang="en-US" dirty="0" smtClean="0"/>
              <a:t>計算代價</a:t>
            </a:r>
            <a:r>
              <a:rPr lang="en-US" altLang="zh-TW" dirty="0" smtClean="0"/>
              <a:t>/E</a:t>
            </a:r>
            <a:r>
              <a:rPr lang="zh-TW" altLang="en-US" dirty="0" smtClean="0"/>
              <a:t>比較穩定</a:t>
            </a:r>
            <a:endParaRPr lang="en-US" altLang="zh-TW" dirty="0"/>
          </a:p>
        </p:txBody>
      </p:sp>
      <p:sp>
        <p:nvSpPr>
          <p:cNvPr id="14" name="矩形 13"/>
          <p:cNvSpPr/>
          <p:nvPr/>
        </p:nvSpPr>
        <p:spPr>
          <a:xfrm>
            <a:off x="8000002" y="2062711"/>
            <a:ext cx="1539139" cy="523220"/>
          </a:xfrm>
          <a:prstGeom prst="rect">
            <a:avLst/>
          </a:prstGeom>
        </p:spPr>
        <p:txBody>
          <a:bodyPr wrap="none">
            <a:spAutoFit/>
          </a:bodyPr>
          <a:lstStyle/>
          <a:p>
            <a:r>
              <a:rPr lang="zh-TW" altLang="en-US" sz="1400" b="1" dirty="0" smtClean="0">
                <a:solidFill>
                  <a:srgbClr val="1003BD"/>
                </a:solidFill>
              </a:rPr>
              <a:t>用</a:t>
            </a:r>
            <a:r>
              <a:rPr lang="en-US" altLang="zh-TW" sz="1400" b="1" dirty="0" smtClean="0">
                <a:solidFill>
                  <a:srgbClr val="1003BD"/>
                </a:solidFill>
              </a:rPr>
              <a:t>cross-validation</a:t>
            </a:r>
          </a:p>
          <a:p>
            <a:r>
              <a:rPr lang="en-US" altLang="zh-TW" sz="1400" b="1" dirty="0" smtClean="0">
                <a:solidFill>
                  <a:srgbClr val="1003BD"/>
                </a:solidFill>
              </a:rPr>
              <a:t>E</a:t>
            </a:r>
            <a:r>
              <a:rPr lang="zh-TW" altLang="en-US" sz="1400" b="1" dirty="0" smtClean="0">
                <a:solidFill>
                  <a:srgbClr val="1003BD"/>
                </a:solidFill>
              </a:rPr>
              <a:t>的方法逼近</a:t>
            </a:r>
            <a:endParaRPr lang="zh-TW" altLang="en-US" sz="1400" b="1" dirty="0">
              <a:solidFill>
                <a:srgbClr val="1003BD"/>
              </a:solidFill>
            </a:endParaRPr>
          </a:p>
        </p:txBody>
      </p:sp>
    </p:spTree>
    <p:extLst>
      <p:ext uri="{BB962C8B-B14F-4D97-AF65-F5344CB8AC3E}">
        <p14:creationId xmlns:p14="http://schemas.microsoft.com/office/powerpoint/2010/main" val="1561027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330620" y="729705"/>
            <a:ext cx="9772483" cy="5447645"/>
          </a:xfrm>
          <a:prstGeom prst="rect">
            <a:avLst/>
          </a:prstGeom>
          <a:noFill/>
        </p:spPr>
        <p:txBody>
          <a:bodyPr wrap="none" rtlCol="0">
            <a:spAutoFit/>
          </a:bodyPr>
          <a:lstStyle/>
          <a:p>
            <a:r>
              <a:rPr lang="en-US" altLang="zh-TW" sz="4400" dirty="0" smtClean="0"/>
              <a:t>More algorithm and hypothesis : </a:t>
            </a:r>
          </a:p>
          <a:p>
            <a:endParaRPr lang="en-US" altLang="zh-TW" sz="4400" dirty="0" smtClean="0"/>
          </a:p>
          <a:p>
            <a:pPr lvl="1"/>
            <a:r>
              <a:rPr lang="en-US" altLang="zh-TW" sz="3600" dirty="0" smtClean="0"/>
              <a:t>Linear  =&gt; SVM (large-margin PLA)</a:t>
            </a:r>
          </a:p>
          <a:p>
            <a:pPr lvl="1"/>
            <a:r>
              <a:rPr lang="en-US" altLang="zh-TW" sz="3600" dirty="0" smtClean="0"/>
              <a:t>Nonlinear =&gt; non-hyper plane (CART)</a:t>
            </a:r>
          </a:p>
          <a:p>
            <a:pPr lvl="1"/>
            <a:r>
              <a:rPr lang="en-US" altLang="zh-TW" sz="3600" dirty="0" smtClean="0"/>
              <a:t>Ensemble =&gt; bagging/boosting/stacking</a:t>
            </a:r>
          </a:p>
          <a:p>
            <a:pPr lvl="1"/>
            <a:r>
              <a:rPr lang="en-US" altLang="zh-TW" sz="3600" dirty="0" smtClean="0"/>
              <a:t>MLP (</a:t>
            </a:r>
            <a:r>
              <a:rPr lang="en-US" altLang="zh-TW" sz="3600" dirty="0" err="1" smtClean="0"/>
              <a:t>Nnet</a:t>
            </a:r>
            <a:r>
              <a:rPr lang="en-US" altLang="zh-TW" sz="3600" dirty="0" smtClean="0"/>
              <a:t>) =&gt; generate more features</a:t>
            </a:r>
          </a:p>
          <a:p>
            <a:pPr lvl="1"/>
            <a:r>
              <a:rPr lang="en-US" altLang="zh-TW" sz="3600" dirty="0" smtClean="0"/>
              <a:t>Radial bases function =&gt; clustering </a:t>
            </a:r>
            <a:r>
              <a:rPr lang="en-US" altLang="zh-TW" sz="3600" dirty="0" err="1" smtClean="0"/>
              <a:t>Kmeans</a:t>
            </a:r>
            <a:r>
              <a:rPr lang="en-US" altLang="zh-TW" sz="3600" dirty="0" smtClean="0"/>
              <a:t> / </a:t>
            </a:r>
            <a:r>
              <a:rPr lang="en-US" altLang="zh-TW" sz="3600" dirty="0" err="1" smtClean="0"/>
              <a:t>knn</a:t>
            </a:r>
            <a:endParaRPr lang="en-US" altLang="zh-TW" sz="3600" dirty="0" smtClean="0"/>
          </a:p>
          <a:p>
            <a:pPr lvl="1"/>
            <a:r>
              <a:rPr lang="en-US" altLang="zh-TW" sz="3600" dirty="0" smtClean="0"/>
              <a:t>Matrix factorization =&gt; Collaborative Filtering</a:t>
            </a:r>
          </a:p>
          <a:p>
            <a:pPr lvl="1"/>
            <a:endParaRPr lang="zh-TW" altLang="en-US" sz="4400" dirty="0"/>
          </a:p>
        </p:txBody>
      </p:sp>
    </p:spTree>
    <p:extLst>
      <p:ext uri="{BB962C8B-B14F-4D97-AF65-F5344CB8AC3E}">
        <p14:creationId xmlns:p14="http://schemas.microsoft.com/office/powerpoint/2010/main" val="25130191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3731534" cy="523220"/>
          </a:xfrm>
          <a:prstGeom prst="rect">
            <a:avLst/>
          </a:prstGeom>
          <a:noFill/>
        </p:spPr>
        <p:txBody>
          <a:bodyPr wrap="none" rtlCol="0">
            <a:spAutoFit/>
          </a:bodyPr>
          <a:lstStyle/>
          <a:p>
            <a:r>
              <a:rPr lang="en-US" altLang="zh-TW" sz="2800" dirty="0" smtClean="0"/>
              <a:t>Support Vector Machine</a:t>
            </a:r>
          </a:p>
        </p:txBody>
      </p:sp>
      <p:pic>
        <p:nvPicPr>
          <p:cNvPr id="5" name="圖片 4"/>
          <p:cNvPicPr>
            <a:picLocks noChangeAspect="1"/>
          </p:cNvPicPr>
          <p:nvPr/>
        </p:nvPicPr>
        <p:blipFill>
          <a:blip r:embed="rId2"/>
          <a:stretch>
            <a:fillRect/>
          </a:stretch>
        </p:blipFill>
        <p:spPr>
          <a:xfrm>
            <a:off x="322305" y="1735802"/>
            <a:ext cx="4096003" cy="2375486"/>
          </a:xfrm>
          <a:prstGeom prst="rect">
            <a:avLst/>
          </a:prstGeom>
        </p:spPr>
      </p:pic>
      <p:sp>
        <p:nvSpPr>
          <p:cNvPr id="6" name="矩形 5"/>
          <p:cNvSpPr/>
          <p:nvPr/>
        </p:nvSpPr>
        <p:spPr>
          <a:xfrm>
            <a:off x="0" y="512182"/>
            <a:ext cx="9673161" cy="923330"/>
          </a:xfrm>
          <a:prstGeom prst="rect">
            <a:avLst/>
          </a:prstGeom>
        </p:spPr>
        <p:txBody>
          <a:bodyPr wrap="none">
            <a:spAutoFit/>
          </a:bodyPr>
          <a:lstStyle/>
          <a:p>
            <a:pPr marL="285750" indent="-285750">
              <a:buFontTx/>
              <a:buChar char="-"/>
            </a:pPr>
            <a:r>
              <a:rPr lang="en-US" altLang="zh-TW" dirty="0"/>
              <a:t>l</a:t>
            </a:r>
            <a:r>
              <a:rPr lang="en-US" altLang="zh-TW" dirty="0" smtClean="0"/>
              <a:t>inear separable case with PLA </a:t>
            </a:r>
            <a:r>
              <a:rPr lang="zh-TW" altLang="en-US" dirty="0">
                <a:sym typeface="Wingdings" panose="05000000000000000000" pitchFamily="2" charset="2"/>
              </a:rPr>
              <a:t>有</a:t>
            </a:r>
            <a:r>
              <a:rPr lang="zh-TW" altLang="en-US" dirty="0" smtClean="0">
                <a:sym typeface="Wingdings" panose="05000000000000000000" pitchFamily="2" charset="2"/>
              </a:rPr>
              <a:t>無限多組解</a:t>
            </a:r>
            <a:r>
              <a:rPr lang="en-US" altLang="zh-TW" dirty="0" smtClean="0">
                <a:sym typeface="Wingdings" panose="05000000000000000000" pitchFamily="2" charset="2"/>
              </a:rPr>
              <a:t>(w), </a:t>
            </a:r>
            <a:r>
              <a:rPr lang="zh-TW" altLang="en-US" dirty="0" smtClean="0">
                <a:sym typeface="Wingdings" panose="05000000000000000000" pitchFamily="2" charset="2"/>
              </a:rPr>
              <a:t>哪個最好</a:t>
            </a:r>
            <a:r>
              <a:rPr lang="en-US" altLang="zh-TW" dirty="0" smtClean="0">
                <a:sym typeface="Wingdings" panose="05000000000000000000" pitchFamily="2" charset="2"/>
              </a:rPr>
              <a:t>?</a:t>
            </a:r>
            <a:r>
              <a:rPr lang="zh-TW" altLang="en-US" dirty="0" smtClean="0">
                <a:sym typeface="Wingdings" panose="05000000000000000000" pitchFamily="2" charset="2"/>
              </a:rPr>
              <a:t>  </a:t>
            </a:r>
            <a:r>
              <a:rPr lang="en-US" altLang="zh-TW" dirty="0" smtClean="0">
                <a:sym typeface="Wingdings" panose="05000000000000000000" pitchFamily="2" charset="2"/>
              </a:rPr>
              <a:t>Margin</a:t>
            </a:r>
            <a:r>
              <a:rPr lang="zh-TW" altLang="en-US" dirty="0" smtClean="0">
                <a:sym typeface="Wingdings" panose="05000000000000000000" pitchFamily="2" charset="2"/>
              </a:rPr>
              <a:t>最大的 </a:t>
            </a:r>
            <a:r>
              <a:rPr lang="en-US" altLang="zh-TW" dirty="0" smtClean="0">
                <a:sym typeface="Wingdings" panose="05000000000000000000" pitchFamily="2" charset="2"/>
              </a:rPr>
              <a:t>(noise tolerant</a:t>
            </a:r>
            <a:r>
              <a:rPr lang="zh-TW" altLang="en-US" dirty="0" smtClean="0">
                <a:sym typeface="Wingdings" panose="05000000000000000000" pitchFamily="2" charset="2"/>
              </a:rPr>
              <a:t> 最好</a:t>
            </a:r>
            <a:r>
              <a:rPr lang="en-US" altLang="zh-TW" dirty="0" smtClean="0">
                <a:sym typeface="Wingdings" panose="05000000000000000000" pitchFamily="2" charset="2"/>
              </a:rPr>
              <a:t>)</a:t>
            </a:r>
          </a:p>
          <a:p>
            <a:pPr marL="285750" indent="-285750">
              <a:buFontTx/>
              <a:buChar char="-"/>
            </a:pPr>
            <a:r>
              <a:rPr lang="en-US" altLang="zh-TW" dirty="0" smtClean="0">
                <a:sym typeface="Wingdings" panose="05000000000000000000" pitchFamily="2" charset="2"/>
              </a:rPr>
              <a:t>SVM </a:t>
            </a:r>
            <a:r>
              <a:rPr lang="zh-TW" altLang="en-US" dirty="0" smtClean="0">
                <a:sym typeface="Wingdings" panose="05000000000000000000" pitchFamily="2" charset="2"/>
              </a:rPr>
              <a:t>附帶的條件就是一種</a:t>
            </a:r>
            <a:r>
              <a:rPr lang="en-US" altLang="zh-TW" dirty="0" smtClean="0">
                <a:sym typeface="Wingdings" panose="05000000000000000000" pitchFamily="2" charset="2"/>
              </a:rPr>
              <a:t>regularization, margin</a:t>
            </a:r>
            <a:r>
              <a:rPr lang="zh-TW" altLang="en-US" dirty="0" smtClean="0">
                <a:sym typeface="Wingdings" panose="05000000000000000000" pitchFamily="2" charset="2"/>
              </a:rPr>
              <a:t>會使解變少並提升</a:t>
            </a:r>
            <a:endParaRPr lang="en-US" altLang="zh-TW" dirty="0" smtClean="0">
              <a:sym typeface="Wingdings" panose="05000000000000000000" pitchFamily="2" charset="2"/>
            </a:endParaRPr>
          </a:p>
          <a:p>
            <a:pPr marL="285750" indent="-285750">
              <a:buFontTx/>
              <a:buChar char="-"/>
            </a:pPr>
            <a:r>
              <a:rPr lang="zh-TW" altLang="en-US" dirty="0" smtClean="0">
                <a:sym typeface="Wingdings" panose="05000000000000000000" pitchFamily="2" charset="2"/>
              </a:rPr>
              <a:t>附帶的條件</a:t>
            </a:r>
            <a:r>
              <a:rPr lang="en-US" altLang="zh-TW" dirty="0" smtClean="0">
                <a:sym typeface="Wingdings" panose="05000000000000000000" pitchFamily="2" charset="2"/>
              </a:rPr>
              <a:t>(margin</a:t>
            </a:r>
            <a:r>
              <a:rPr lang="zh-TW" altLang="en-US" dirty="0" smtClean="0">
                <a:sym typeface="Wingdings" panose="05000000000000000000" pitchFamily="2" charset="2"/>
              </a:rPr>
              <a:t>要夠大</a:t>
            </a:r>
            <a:r>
              <a:rPr lang="en-US" altLang="zh-TW" dirty="0" smtClean="0">
                <a:sym typeface="Wingdings" panose="05000000000000000000" pitchFamily="2" charset="2"/>
              </a:rPr>
              <a:t>) </a:t>
            </a:r>
            <a:r>
              <a:rPr lang="zh-TW" altLang="en-US" dirty="0" smtClean="0">
                <a:sym typeface="Wingdings" panose="05000000000000000000" pitchFamily="2" charset="2"/>
              </a:rPr>
              <a:t>會導致</a:t>
            </a:r>
            <a:r>
              <a:rPr lang="en-US" altLang="zh-TW" dirty="0" smtClean="0">
                <a:sym typeface="Wingdings" panose="05000000000000000000" pitchFamily="2" charset="2"/>
              </a:rPr>
              <a:t>shatter</a:t>
            </a:r>
            <a:r>
              <a:rPr lang="zh-TW" altLang="en-US" dirty="0" smtClean="0">
                <a:sym typeface="Wingdings" panose="05000000000000000000" pitchFamily="2" charset="2"/>
              </a:rPr>
              <a:t>點的能力變差</a:t>
            </a:r>
            <a:r>
              <a:rPr lang="en-US" altLang="zh-TW" dirty="0" smtClean="0">
                <a:sym typeface="Wingdings" panose="05000000000000000000" pitchFamily="2" charset="2"/>
              </a:rPr>
              <a:t>(</a:t>
            </a:r>
            <a:r>
              <a:rPr lang="zh-TW" altLang="en-US" dirty="0" smtClean="0">
                <a:sym typeface="Wingdings" panose="05000000000000000000" pitchFamily="2" charset="2"/>
              </a:rPr>
              <a:t>不能完全分開</a:t>
            </a:r>
            <a:r>
              <a:rPr lang="en-US" altLang="zh-TW" dirty="0" smtClean="0">
                <a:sym typeface="Wingdings" panose="05000000000000000000" pitchFamily="2" charset="2"/>
              </a:rPr>
              <a:t>), </a:t>
            </a:r>
            <a:r>
              <a:rPr lang="zh-TW" altLang="en-US" dirty="0" smtClean="0">
                <a:sym typeface="Wingdings" panose="05000000000000000000" pitchFamily="2" charset="2"/>
              </a:rPr>
              <a:t>有效的</a:t>
            </a:r>
            <a:r>
              <a:rPr lang="en-US" altLang="zh-TW" dirty="0" smtClean="0">
                <a:sym typeface="Wingdings" panose="05000000000000000000" pitchFamily="2" charset="2"/>
              </a:rPr>
              <a:t>VC</a:t>
            </a:r>
            <a:r>
              <a:rPr lang="zh-TW" altLang="en-US" dirty="0" smtClean="0">
                <a:sym typeface="Wingdings" panose="05000000000000000000" pitchFamily="2" charset="2"/>
              </a:rPr>
              <a:t> </a:t>
            </a:r>
            <a:r>
              <a:rPr lang="en-US" altLang="zh-TW" dirty="0" smtClean="0">
                <a:sym typeface="Wingdings" panose="05000000000000000000" pitchFamily="2" charset="2"/>
              </a:rPr>
              <a:t>dim</a:t>
            </a:r>
            <a:r>
              <a:rPr lang="zh-TW" altLang="en-US" dirty="0" smtClean="0">
                <a:sym typeface="Wingdings" panose="05000000000000000000" pitchFamily="2" charset="2"/>
              </a:rPr>
              <a:t>變小了</a:t>
            </a:r>
            <a:endParaRPr lang="en-US" altLang="zh-TW" dirty="0" smtClean="0">
              <a:sym typeface="Wingdings" panose="05000000000000000000" pitchFamily="2" charset="2"/>
            </a:endParaRPr>
          </a:p>
        </p:txBody>
      </p:sp>
      <p:sp>
        <p:nvSpPr>
          <p:cNvPr id="7" name="矩形 6"/>
          <p:cNvSpPr/>
          <p:nvPr/>
        </p:nvSpPr>
        <p:spPr>
          <a:xfrm>
            <a:off x="329344" y="4134579"/>
            <a:ext cx="4009496" cy="646331"/>
          </a:xfrm>
          <a:prstGeom prst="rect">
            <a:avLst/>
          </a:prstGeom>
        </p:spPr>
        <p:txBody>
          <a:bodyPr wrap="none">
            <a:spAutoFit/>
          </a:bodyPr>
          <a:lstStyle/>
          <a:p>
            <a:r>
              <a:rPr lang="zh-TW" altLang="en-US" dirty="0">
                <a:solidFill>
                  <a:srgbClr val="1003BD"/>
                </a:solidFill>
                <a:sym typeface="Wingdings" panose="05000000000000000000" pitchFamily="2" charset="2"/>
              </a:rPr>
              <a:t>目</a:t>
            </a:r>
            <a:r>
              <a:rPr lang="zh-TW" altLang="en-US" dirty="0" smtClean="0">
                <a:solidFill>
                  <a:srgbClr val="1003BD"/>
                </a:solidFill>
                <a:sym typeface="Wingdings" panose="05000000000000000000" pitchFamily="2" charset="2"/>
              </a:rPr>
              <a:t>標 </a:t>
            </a:r>
            <a:r>
              <a:rPr lang="en-US" altLang="zh-TW" dirty="0" smtClean="0">
                <a:solidFill>
                  <a:srgbClr val="1003BD"/>
                </a:solidFill>
                <a:sym typeface="Wingdings" panose="05000000000000000000" pitchFamily="2" charset="2"/>
              </a:rPr>
              <a:t>: </a:t>
            </a:r>
            <a:r>
              <a:rPr lang="zh-TW" altLang="en-US" dirty="0" smtClean="0">
                <a:solidFill>
                  <a:srgbClr val="1003BD"/>
                </a:solidFill>
              </a:rPr>
              <a:t>在</a:t>
            </a:r>
            <a:r>
              <a:rPr lang="zh-TW" altLang="en-US" dirty="0">
                <a:solidFill>
                  <a:srgbClr val="1003BD"/>
                </a:solidFill>
              </a:rPr>
              <a:t>滿足完全分開下有最大</a:t>
            </a:r>
            <a:r>
              <a:rPr lang="en-US" altLang="zh-TW" dirty="0" smtClean="0">
                <a:solidFill>
                  <a:srgbClr val="1003BD"/>
                </a:solidFill>
              </a:rPr>
              <a:t>margin</a:t>
            </a:r>
          </a:p>
          <a:p>
            <a:r>
              <a:rPr lang="zh-TW" altLang="en-US" dirty="0" smtClean="0">
                <a:solidFill>
                  <a:srgbClr val="1003BD"/>
                </a:solidFill>
              </a:rPr>
              <a:t>推導結果 </a:t>
            </a:r>
            <a:r>
              <a:rPr lang="en-US" altLang="zh-TW" dirty="0" smtClean="0">
                <a:solidFill>
                  <a:srgbClr val="1003BD"/>
                </a:solidFill>
              </a:rPr>
              <a:t>:</a:t>
            </a:r>
            <a:r>
              <a:rPr lang="zh-TW" altLang="en-US" dirty="0" smtClean="0">
                <a:solidFill>
                  <a:srgbClr val="1003BD"/>
                </a:solidFill>
              </a:rPr>
              <a:t> </a:t>
            </a:r>
            <a:r>
              <a:rPr lang="en-US" altLang="zh-TW" dirty="0" smtClean="0">
                <a:solidFill>
                  <a:srgbClr val="1003BD"/>
                </a:solidFill>
              </a:rPr>
              <a:t>½(</a:t>
            </a:r>
            <a:r>
              <a:rPr lang="en-US" altLang="zh-TW" dirty="0" err="1" smtClean="0">
                <a:solidFill>
                  <a:srgbClr val="1003BD"/>
                </a:solidFill>
              </a:rPr>
              <a:t>wTw</a:t>
            </a:r>
            <a:r>
              <a:rPr lang="en-US" altLang="zh-TW" dirty="0" smtClean="0">
                <a:solidFill>
                  <a:srgbClr val="1003BD"/>
                </a:solidFill>
              </a:rPr>
              <a:t>)</a:t>
            </a:r>
            <a:r>
              <a:rPr lang="zh-TW" altLang="en-US" dirty="0" smtClean="0">
                <a:solidFill>
                  <a:srgbClr val="1003BD"/>
                </a:solidFill>
              </a:rPr>
              <a:t>要最小</a:t>
            </a:r>
            <a:endParaRPr lang="zh-TW" altLang="en-US" dirty="0">
              <a:solidFill>
                <a:srgbClr val="1003BD"/>
              </a:solidFill>
            </a:endParaRPr>
          </a:p>
        </p:txBody>
      </p:sp>
      <p:pic>
        <p:nvPicPr>
          <p:cNvPr id="9" name="圖片 8"/>
          <p:cNvPicPr>
            <a:picLocks noChangeAspect="1"/>
          </p:cNvPicPr>
          <p:nvPr/>
        </p:nvPicPr>
        <p:blipFill>
          <a:blip r:embed="rId3"/>
          <a:stretch>
            <a:fillRect/>
          </a:stretch>
        </p:blipFill>
        <p:spPr>
          <a:xfrm>
            <a:off x="386897" y="4735911"/>
            <a:ext cx="3966818" cy="872539"/>
          </a:xfrm>
          <a:prstGeom prst="rect">
            <a:avLst/>
          </a:prstGeom>
        </p:spPr>
      </p:pic>
      <p:pic>
        <p:nvPicPr>
          <p:cNvPr id="10" name="圖片 9"/>
          <p:cNvPicPr>
            <a:picLocks noChangeAspect="1"/>
          </p:cNvPicPr>
          <p:nvPr/>
        </p:nvPicPr>
        <p:blipFill>
          <a:blip r:embed="rId4"/>
          <a:stretch>
            <a:fillRect/>
          </a:stretch>
        </p:blipFill>
        <p:spPr>
          <a:xfrm>
            <a:off x="244096" y="5664951"/>
            <a:ext cx="4177630" cy="806492"/>
          </a:xfrm>
          <a:prstGeom prst="rect">
            <a:avLst/>
          </a:prstGeom>
        </p:spPr>
      </p:pic>
      <p:pic>
        <p:nvPicPr>
          <p:cNvPr id="11" name="圖片 10"/>
          <p:cNvPicPr>
            <a:picLocks noChangeAspect="1"/>
          </p:cNvPicPr>
          <p:nvPr/>
        </p:nvPicPr>
        <p:blipFill>
          <a:blip r:embed="rId5"/>
          <a:stretch>
            <a:fillRect/>
          </a:stretch>
        </p:blipFill>
        <p:spPr>
          <a:xfrm>
            <a:off x="4619875" y="1735802"/>
            <a:ext cx="5695448" cy="1987196"/>
          </a:xfrm>
          <a:prstGeom prst="rect">
            <a:avLst/>
          </a:prstGeom>
        </p:spPr>
      </p:pic>
      <p:pic>
        <p:nvPicPr>
          <p:cNvPr id="12" name="圖片 11"/>
          <p:cNvPicPr>
            <a:picLocks noChangeAspect="1"/>
          </p:cNvPicPr>
          <p:nvPr/>
        </p:nvPicPr>
        <p:blipFill>
          <a:blip r:embed="rId6"/>
          <a:stretch>
            <a:fillRect/>
          </a:stretch>
        </p:blipFill>
        <p:spPr>
          <a:xfrm>
            <a:off x="4854465" y="4582187"/>
            <a:ext cx="4973610" cy="1889256"/>
          </a:xfrm>
          <a:prstGeom prst="rect">
            <a:avLst/>
          </a:prstGeom>
        </p:spPr>
      </p:pic>
      <p:cxnSp>
        <p:nvCxnSpPr>
          <p:cNvPr id="16" name="直線單箭頭接點 15"/>
          <p:cNvCxnSpPr/>
          <p:nvPr/>
        </p:nvCxnSpPr>
        <p:spPr>
          <a:xfrm flipH="1">
            <a:off x="4907280" y="3797303"/>
            <a:ext cx="1894" cy="708022"/>
          </a:xfrm>
          <a:prstGeom prst="straightConnector1">
            <a:avLst/>
          </a:prstGeom>
          <a:ln>
            <a:solidFill>
              <a:srgbClr val="1003BD"/>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892552" y="3765755"/>
            <a:ext cx="2566087" cy="369332"/>
          </a:xfrm>
          <a:prstGeom prst="rect">
            <a:avLst/>
          </a:prstGeom>
        </p:spPr>
        <p:txBody>
          <a:bodyPr wrap="none">
            <a:spAutoFit/>
          </a:bodyPr>
          <a:lstStyle/>
          <a:p>
            <a:r>
              <a:rPr lang="en-US" altLang="zh-TW" dirty="0" smtClean="0">
                <a:solidFill>
                  <a:srgbClr val="1003BD"/>
                </a:solidFill>
              </a:rPr>
              <a:t>Linear to nonlinear : </a:t>
            </a:r>
            <a:r>
              <a:rPr lang="en-US" altLang="zh-TW" dirty="0">
                <a:solidFill>
                  <a:srgbClr val="1003BD"/>
                </a:solidFill>
              </a:rPr>
              <a:t>SVM</a:t>
            </a:r>
            <a:endParaRPr lang="zh-TW" altLang="en-US" dirty="0">
              <a:solidFill>
                <a:srgbClr val="1003BD"/>
              </a:solidFill>
            </a:endParaRPr>
          </a:p>
        </p:txBody>
      </p:sp>
      <p:sp>
        <p:nvSpPr>
          <p:cNvPr id="18" name="矩形 17"/>
          <p:cNvSpPr/>
          <p:nvPr/>
        </p:nvSpPr>
        <p:spPr>
          <a:xfrm>
            <a:off x="5846322" y="1712511"/>
            <a:ext cx="1195494" cy="1211034"/>
          </a:xfrm>
          <a:prstGeom prst="rect">
            <a:avLst/>
          </a:prstGeom>
          <a:noFill/>
          <a:ln w="19050">
            <a:solidFill>
              <a:srgbClr val="1003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4619875" y="1681643"/>
            <a:ext cx="1249060" cy="369332"/>
          </a:xfrm>
          <a:prstGeom prst="rect">
            <a:avLst/>
          </a:prstGeom>
        </p:spPr>
        <p:txBody>
          <a:bodyPr wrap="none">
            <a:spAutoFit/>
          </a:bodyPr>
          <a:lstStyle/>
          <a:p>
            <a:r>
              <a:rPr lang="en-US" altLang="zh-TW" dirty="0" smtClean="0">
                <a:solidFill>
                  <a:srgbClr val="1003BD"/>
                </a:solidFill>
              </a:rPr>
              <a:t>Linear SVM</a:t>
            </a:r>
            <a:endParaRPr lang="zh-TW" altLang="en-US" dirty="0">
              <a:solidFill>
                <a:srgbClr val="1003BD"/>
              </a:solidFill>
            </a:endParaRPr>
          </a:p>
        </p:txBody>
      </p:sp>
      <p:sp>
        <p:nvSpPr>
          <p:cNvPr id="20" name="矩形 19"/>
          <p:cNvSpPr/>
          <p:nvPr/>
        </p:nvSpPr>
        <p:spPr>
          <a:xfrm>
            <a:off x="4902280" y="4098683"/>
            <a:ext cx="5485156" cy="369332"/>
          </a:xfrm>
          <a:prstGeom prst="rect">
            <a:avLst/>
          </a:prstGeom>
        </p:spPr>
        <p:txBody>
          <a:bodyPr wrap="none">
            <a:spAutoFit/>
          </a:bodyPr>
          <a:lstStyle/>
          <a:p>
            <a:r>
              <a:rPr lang="zh-TW" altLang="en-US" dirty="0">
                <a:solidFill>
                  <a:srgbClr val="1003BD"/>
                </a:solidFill>
              </a:rPr>
              <a:t>藉</a:t>
            </a:r>
            <a:r>
              <a:rPr lang="zh-TW" altLang="en-US" dirty="0" smtClean="0">
                <a:solidFill>
                  <a:srgbClr val="1003BD"/>
                </a:solidFill>
              </a:rPr>
              <a:t>由特徵轉換提高</a:t>
            </a:r>
            <a:r>
              <a:rPr lang="en-US" altLang="zh-TW" dirty="0" smtClean="0">
                <a:solidFill>
                  <a:srgbClr val="1003BD"/>
                </a:solidFill>
              </a:rPr>
              <a:t>VC dimension</a:t>
            </a:r>
            <a:r>
              <a:rPr lang="zh-TW" altLang="en-US" dirty="0" smtClean="0">
                <a:solidFill>
                  <a:srgbClr val="1003BD"/>
                </a:solidFill>
              </a:rPr>
              <a:t> 但用</a:t>
            </a:r>
            <a:r>
              <a:rPr lang="en-US" altLang="zh-TW" dirty="0" smtClean="0">
                <a:solidFill>
                  <a:srgbClr val="1003BD"/>
                </a:solidFill>
              </a:rPr>
              <a:t>large-margin</a:t>
            </a:r>
            <a:r>
              <a:rPr lang="zh-TW" altLang="en-US" dirty="0" smtClean="0">
                <a:solidFill>
                  <a:srgbClr val="1003BD"/>
                </a:solidFill>
              </a:rPr>
              <a:t>限制</a:t>
            </a:r>
            <a:endParaRPr lang="zh-TW" altLang="en-US" dirty="0">
              <a:solidFill>
                <a:srgbClr val="1003BD"/>
              </a:solidFill>
            </a:endParaRPr>
          </a:p>
        </p:txBody>
      </p:sp>
    </p:spTree>
    <p:extLst>
      <p:ext uri="{BB962C8B-B14F-4D97-AF65-F5344CB8AC3E}">
        <p14:creationId xmlns:p14="http://schemas.microsoft.com/office/powerpoint/2010/main" val="179898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0" y="-11038"/>
            <a:ext cx="5558125" cy="523220"/>
          </a:xfrm>
          <a:prstGeom prst="rect">
            <a:avLst/>
          </a:prstGeom>
          <a:noFill/>
        </p:spPr>
        <p:txBody>
          <a:bodyPr wrap="none" rtlCol="0">
            <a:spAutoFit/>
          </a:bodyPr>
          <a:lstStyle/>
          <a:p>
            <a:r>
              <a:rPr lang="en-US" altLang="zh-TW" sz="2800" dirty="0" smtClean="0"/>
              <a:t>Why and when for Machine Learning</a:t>
            </a:r>
          </a:p>
        </p:txBody>
      </p:sp>
      <p:grpSp>
        <p:nvGrpSpPr>
          <p:cNvPr id="8" name="群組 7"/>
          <p:cNvGrpSpPr/>
          <p:nvPr/>
        </p:nvGrpSpPr>
        <p:grpSpPr>
          <a:xfrm>
            <a:off x="222453" y="693637"/>
            <a:ext cx="7294998" cy="5739947"/>
            <a:chOff x="222453" y="693637"/>
            <a:chExt cx="7294998" cy="5739947"/>
          </a:xfrm>
        </p:grpSpPr>
        <p:sp>
          <p:nvSpPr>
            <p:cNvPr id="6" name="矩形 5"/>
            <p:cNvSpPr/>
            <p:nvPr/>
          </p:nvSpPr>
          <p:spPr>
            <a:xfrm>
              <a:off x="222453" y="693637"/>
              <a:ext cx="7294998" cy="3970318"/>
            </a:xfrm>
            <a:prstGeom prst="rect">
              <a:avLst/>
            </a:prstGeom>
          </p:spPr>
          <p:txBody>
            <a:bodyPr wrap="square">
              <a:spAutoFit/>
            </a:bodyPr>
            <a:lstStyle/>
            <a:p>
              <a:r>
                <a:rPr lang="en-US" altLang="zh-TW" dirty="0" smtClean="0"/>
                <a:t>-Why</a:t>
              </a:r>
            </a:p>
            <a:p>
              <a:endParaRPr lang="en-US" altLang="zh-TW" dirty="0" smtClean="0"/>
            </a:p>
            <a:p>
              <a:pPr lvl="1"/>
              <a:r>
                <a:rPr lang="en-US" altLang="zh-TW" dirty="0" smtClean="0"/>
                <a:t>Traditional programing: </a:t>
              </a:r>
              <a:endParaRPr lang="en-US" altLang="zh-TW" dirty="0"/>
            </a:p>
            <a:p>
              <a:pPr marL="800100" lvl="1" indent="-342900">
                <a:buAutoNum type="arabicPeriod"/>
              </a:pPr>
              <a:r>
                <a:rPr lang="en-US" altLang="zh-TW" dirty="0" smtClean="0"/>
                <a:t>Define problem</a:t>
              </a:r>
            </a:p>
            <a:p>
              <a:pPr marL="800100" lvl="1" indent="-342900">
                <a:buAutoNum type="arabicPeriod"/>
              </a:pPr>
              <a:r>
                <a:rPr lang="en-US" altLang="zh-TW" dirty="0"/>
                <a:t>P</a:t>
              </a:r>
              <a:r>
                <a:rPr lang="en-US" altLang="zh-TW" dirty="0" smtClean="0"/>
                <a:t>rogram with logic and rules and machine execution</a:t>
              </a:r>
              <a:endParaRPr lang="en-US" altLang="zh-TW" dirty="0"/>
            </a:p>
            <a:p>
              <a:pPr marL="800100" lvl="1" indent="-342900">
                <a:buAutoNum type="arabicPeriod"/>
              </a:pPr>
              <a:endParaRPr lang="en-US" altLang="zh-TW" dirty="0" smtClean="0"/>
            </a:p>
            <a:p>
              <a:pPr lvl="1"/>
              <a:r>
                <a:rPr lang="en-US" altLang="zh-TW" dirty="0" smtClean="0"/>
                <a:t>Limitations =&gt; can not handle complicated system</a:t>
              </a:r>
            </a:p>
            <a:p>
              <a:pPr lvl="1"/>
              <a:endParaRPr lang="en-US" altLang="zh-TW" dirty="0"/>
            </a:p>
            <a:p>
              <a:pPr lvl="1"/>
              <a:r>
                <a:rPr lang="en-US" altLang="zh-TW" dirty="0" smtClean="0"/>
                <a:t>e.g. </a:t>
              </a:r>
              <a:r>
                <a:rPr lang="en-US" altLang="zh-TW" dirty="0"/>
                <a:t>R</a:t>
              </a:r>
              <a:r>
                <a:rPr lang="en-US" altLang="zh-TW" dirty="0" smtClean="0"/>
                <a:t>ecognize if there’s a tree in a photograph ?</a:t>
              </a:r>
              <a:r>
                <a:rPr lang="en-US" altLang="zh-TW" dirty="0"/>
                <a:t> </a:t>
              </a:r>
              <a:endParaRPr lang="en-US" altLang="zh-TW" dirty="0" smtClean="0"/>
            </a:p>
            <a:p>
              <a:pPr lvl="1"/>
              <a:r>
                <a:rPr lang="en-US" altLang="zh-TW" dirty="0"/>
                <a:t> </a:t>
              </a:r>
              <a:r>
                <a:rPr lang="en-US" altLang="zh-TW" dirty="0" smtClean="0"/>
                <a:t>=&gt; hard to define a tree with rules (traditional programing limitations)</a:t>
              </a:r>
            </a:p>
            <a:p>
              <a:pPr lvl="1"/>
              <a:r>
                <a:rPr lang="en-US" altLang="zh-TW" dirty="0" smtClean="0"/>
                <a:t>ML solution : with lots of data (with tree or not) for computer to learn</a:t>
              </a:r>
            </a:p>
            <a:p>
              <a:endParaRPr lang="en-US" altLang="zh-TW" dirty="0" smtClean="0"/>
            </a:p>
            <a:p>
              <a:r>
                <a:rPr lang="en-US" altLang="zh-TW" dirty="0" smtClean="0"/>
                <a:t>-When</a:t>
              </a:r>
            </a:p>
            <a:p>
              <a:pPr lvl="1"/>
              <a:endParaRPr lang="en-US" altLang="zh-TW" dirty="0"/>
            </a:p>
          </p:txBody>
        </p:sp>
        <p:pic>
          <p:nvPicPr>
            <p:cNvPr id="7" name="圖片 6"/>
            <p:cNvPicPr>
              <a:picLocks noChangeAspect="1"/>
            </p:cNvPicPr>
            <p:nvPr/>
          </p:nvPicPr>
          <p:blipFill>
            <a:blip r:embed="rId2"/>
            <a:stretch>
              <a:fillRect/>
            </a:stretch>
          </p:blipFill>
          <p:spPr>
            <a:xfrm>
              <a:off x="1188783" y="4410310"/>
              <a:ext cx="5143680" cy="2023274"/>
            </a:xfrm>
            <a:prstGeom prst="rect">
              <a:avLst/>
            </a:prstGeom>
          </p:spPr>
        </p:pic>
      </p:grpSp>
      <p:sp>
        <p:nvSpPr>
          <p:cNvPr id="9" name="矩形 8"/>
          <p:cNvSpPr/>
          <p:nvPr/>
        </p:nvSpPr>
        <p:spPr>
          <a:xfrm>
            <a:off x="9117662" y="753072"/>
            <a:ext cx="1607592" cy="5914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rPr>
              <a:t>d</a:t>
            </a:r>
            <a:r>
              <a:rPr lang="en-US" altLang="zh-TW" dirty="0" smtClean="0">
                <a:solidFill>
                  <a:schemeClr val="bg1"/>
                </a:solidFill>
              </a:rPr>
              <a:t>ata</a:t>
            </a:r>
          </a:p>
          <a:p>
            <a:pPr algn="ctr"/>
            <a:r>
              <a:rPr lang="en-US" altLang="zh-TW" dirty="0" smtClean="0">
                <a:solidFill>
                  <a:schemeClr val="bg1"/>
                </a:solidFill>
              </a:rPr>
              <a:t>(observation)</a:t>
            </a:r>
            <a:endParaRPr lang="zh-TW" altLang="en-US" dirty="0">
              <a:solidFill>
                <a:schemeClr val="bg1"/>
              </a:solidFill>
            </a:endParaRPr>
          </a:p>
        </p:txBody>
      </p:sp>
      <p:sp>
        <p:nvSpPr>
          <p:cNvPr id="10" name="矩形 9"/>
          <p:cNvSpPr/>
          <p:nvPr/>
        </p:nvSpPr>
        <p:spPr>
          <a:xfrm>
            <a:off x="10641847" y="2853541"/>
            <a:ext cx="1245705" cy="5914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bg1"/>
                </a:solidFill>
              </a:rPr>
              <a:t>machine</a:t>
            </a:r>
          </a:p>
          <a:p>
            <a:pPr algn="ctr"/>
            <a:r>
              <a:rPr lang="en-US" altLang="zh-TW" dirty="0" smtClean="0">
                <a:solidFill>
                  <a:schemeClr val="bg1"/>
                </a:solidFill>
              </a:rPr>
              <a:t>(computer)</a:t>
            </a:r>
            <a:endParaRPr lang="zh-TW" altLang="en-US" dirty="0">
              <a:solidFill>
                <a:schemeClr val="bg1"/>
              </a:solidFill>
            </a:endParaRPr>
          </a:p>
        </p:txBody>
      </p:sp>
      <p:sp>
        <p:nvSpPr>
          <p:cNvPr id="11" name="矩形 10"/>
          <p:cNvSpPr/>
          <p:nvPr/>
        </p:nvSpPr>
        <p:spPr>
          <a:xfrm>
            <a:off x="7955364" y="2853541"/>
            <a:ext cx="1245705" cy="59141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bg1"/>
                </a:solidFill>
              </a:rPr>
              <a:t>pattern</a:t>
            </a:r>
          </a:p>
          <a:p>
            <a:pPr algn="ctr"/>
            <a:r>
              <a:rPr lang="en-US" altLang="zh-TW" dirty="0" smtClean="0">
                <a:solidFill>
                  <a:schemeClr val="bg1"/>
                </a:solidFill>
              </a:rPr>
              <a:t>(model)</a:t>
            </a:r>
            <a:endParaRPr lang="zh-TW" altLang="en-US" dirty="0">
              <a:solidFill>
                <a:schemeClr val="bg1"/>
              </a:solidFill>
            </a:endParaRPr>
          </a:p>
        </p:txBody>
      </p:sp>
      <p:cxnSp>
        <p:nvCxnSpPr>
          <p:cNvPr id="13" name="直線單箭頭接點 12"/>
          <p:cNvCxnSpPr>
            <a:endCxn id="10" idx="0"/>
          </p:cNvCxnSpPr>
          <p:nvPr/>
        </p:nvCxnSpPr>
        <p:spPr>
          <a:xfrm>
            <a:off x="10262345" y="1344491"/>
            <a:ext cx="1002355" cy="150905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0" idx="1"/>
            <a:endCxn id="11" idx="3"/>
          </p:cNvCxnSpPr>
          <p:nvPr/>
        </p:nvCxnSpPr>
        <p:spPr>
          <a:xfrm flipH="1">
            <a:off x="9201069" y="3149251"/>
            <a:ext cx="144077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11" idx="0"/>
          </p:cNvCxnSpPr>
          <p:nvPr/>
        </p:nvCxnSpPr>
        <p:spPr>
          <a:xfrm flipV="1">
            <a:off x="8578217" y="1344491"/>
            <a:ext cx="1002354" cy="150905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10462478" y="1820448"/>
            <a:ext cx="602088" cy="369332"/>
          </a:xfrm>
          <a:prstGeom prst="rect">
            <a:avLst/>
          </a:prstGeom>
          <a:noFill/>
        </p:spPr>
        <p:txBody>
          <a:bodyPr wrap="none" rtlCol="0">
            <a:spAutoFit/>
          </a:bodyPr>
          <a:lstStyle/>
          <a:p>
            <a:r>
              <a:rPr lang="en-US" altLang="zh-TW" dirty="0" smtClean="0"/>
              <a:t>feed</a:t>
            </a:r>
            <a:endParaRPr lang="zh-TW" altLang="en-US" dirty="0"/>
          </a:p>
        </p:txBody>
      </p:sp>
      <p:sp>
        <p:nvSpPr>
          <p:cNvPr id="22" name="文字方塊 21"/>
          <p:cNvSpPr txBox="1"/>
          <p:nvPr/>
        </p:nvSpPr>
        <p:spPr>
          <a:xfrm>
            <a:off x="8609457" y="1820448"/>
            <a:ext cx="922047" cy="369332"/>
          </a:xfrm>
          <a:prstGeom prst="rect">
            <a:avLst/>
          </a:prstGeom>
          <a:noFill/>
        </p:spPr>
        <p:txBody>
          <a:bodyPr wrap="none" rtlCol="0">
            <a:spAutoFit/>
          </a:bodyPr>
          <a:lstStyle/>
          <a:p>
            <a:r>
              <a:rPr lang="en-US" altLang="zh-TW" dirty="0" smtClean="0"/>
              <a:t>validate</a:t>
            </a:r>
          </a:p>
        </p:txBody>
      </p:sp>
      <p:sp>
        <p:nvSpPr>
          <p:cNvPr id="23" name="文字方塊 22"/>
          <p:cNvSpPr txBox="1"/>
          <p:nvPr/>
        </p:nvSpPr>
        <p:spPr>
          <a:xfrm>
            <a:off x="9242426" y="378667"/>
            <a:ext cx="1358064" cy="369332"/>
          </a:xfrm>
          <a:prstGeom prst="rect">
            <a:avLst/>
          </a:prstGeom>
          <a:noFill/>
        </p:spPr>
        <p:txBody>
          <a:bodyPr wrap="none" rtlCol="0">
            <a:spAutoFit/>
          </a:bodyPr>
          <a:lstStyle/>
          <a:p>
            <a:r>
              <a:rPr lang="en-US" altLang="zh-TW" dirty="0"/>
              <a:t>t</a:t>
            </a:r>
            <a:r>
              <a:rPr lang="en-US" altLang="zh-TW" dirty="0" smtClean="0"/>
              <a:t>raining/test</a:t>
            </a:r>
          </a:p>
        </p:txBody>
      </p:sp>
      <p:sp>
        <p:nvSpPr>
          <p:cNvPr id="29" name="文字方塊 28"/>
          <p:cNvSpPr txBox="1"/>
          <p:nvPr/>
        </p:nvSpPr>
        <p:spPr>
          <a:xfrm>
            <a:off x="9477913" y="2893209"/>
            <a:ext cx="1093569" cy="369332"/>
          </a:xfrm>
          <a:prstGeom prst="rect">
            <a:avLst/>
          </a:prstGeom>
          <a:noFill/>
        </p:spPr>
        <p:txBody>
          <a:bodyPr wrap="none" rtlCol="0">
            <a:spAutoFit/>
          </a:bodyPr>
          <a:lstStyle/>
          <a:p>
            <a:r>
              <a:rPr lang="en-US" altLang="zh-TW" dirty="0" smtClean="0"/>
              <a:t>algorithm</a:t>
            </a:r>
            <a:endParaRPr lang="zh-TW" altLang="en-US" dirty="0"/>
          </a:p>
        </p:txBody>
      </p:sp>
      <p:sp>
        <p:nvSpPr>
          <p:cNvPr id="30" name="矩形 29"/>
          <p:cNvSpPr/>
          <p:nvPr/>
        </p:nvSpPr>
        <p:spPr>
          <a:xfrm>
            <a:off x="8095355" y="4402259"/>
            <a:ext cx="3875869" cy="2031325"/>
          </a:xfrm>
          <a:prstGeom prst="rect">
            <a:avLst/>
          </a:prstGeom>
        </p:spPr>
        <p:txBody>
          <a:bodyPr wrap="none">
            <a:spAutoFit/>
          </a:bodyPr>
          <a:lstStyle/>
          <a:p>
            <a:r>
              <a:rPr lang="en-US" altLang="zh-TW" dirty="0" smtClean="0"/>
              <a:t>-Application =&gt; datamining everywhere</a:t>
            </a:r>
          </a:p>
          <a:p>
            <a:pPr lvl="1"/>
            <a:r>
              <a:rPr lang="en-US" altLang="zh-TW" dirty="0" smtClean="0"/>
              <a:t>Finance</a:t>
            </a:r>
          </a:p>
          <a:p>
            <a:pPr lvl="1"/>
            <a:r>
              <a:rPr lang="en-US" altLang="zh-TW" dirty="0" smtClean="0"/>
              <a:t>Law</a:t>
            </a:r>
          </a:p>
          <a:p>
            <a:pPr lvl="1"/>
            <a:r>
              <a:rPr lang="en-US" altLang="zh-TW" dirty="0" smtClean="0"/>
              <a:t>Medical</a:t>
            </a:r>
          </a:p>
          <a:p>
            <a:pPr lvl="1"/>
            <a:r>
              <a:rPr lang="en-US" altLang="zh-TW" dirty="0" smtClean="0"/>
              <a:t>Entertainment</a:t>
            </a:r>
          </a:p>
          <a:p>
            <a:pPr lvl="1"/>
            <a:r>
              <a:rPr lang="en-US" altLang="zh-TW" dirty="0" smtClean="0"/>
              <a:t>Customer labeling</a:t>
            </a:r>
          </a:p>
          <a:p>
            <a:pPr lvl="1"/>
            <a:r>
              <a:rPr lang="en-US" altLang="zh-TW" dirty="0" smtClean="0"/>
              <a:t>User habit insights </a:t>
            </a:r>
          </a:p>
        </p:txBody>
      </p:sp>
    </p:spTree>
    <p:extLst>
      <p:ext uri="{BB962C8B-B14F-4D97-AF65-F5344CB8AC3E}">
        <p14:creationId xmlns:p14="http://schemas.microsoft.com/office/powerpoint/2010/main" val="10661821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5528180" cy="523220"/>
          </a:xfrm>
          <a:prstGeom prst="rect">
            <a:avLst/>
          </a:prstGeom>
          <a:noFill/>
        </p:spPr>
        <p:txBody>
          <a:bodyPr wrap="none" rtlCol="0">
            <a:spAutoFit/>
          </a:bodyPr>
          <a:lstStyle/>
          <a:p>
            <a:r>
              <a:rPr lang="en-US" altLang="zh-TW" sz="2800" dirty="0" smtClean="0"/>
              <a:t>Support Vector Machine</a:t>
            </a:r>
            <a:r>
              <a:rPr lang="zh-TW" altLang="en-US" sz="2800" dirty="0" smtClean="0"/>
              <a:t> </a:t>
            </a:r>
            <a:r>
              <a:rPr lang="en-US" altLang="zh-TW" sz="2800" dirty="0" smtClean="0"/>
              <a:t>with kernel </a:t>
            </a:r>
          </a:p>
        </p:txBody>
      </p:sp>
      <p:sp>
        <p:nvSpPr>
          <p:cNvPr id="6" name="矩形 5"/>
          <p:cNvSpPr/>
          <p:nvPr/>
        </p:nvSpPr>
        <p:spPr>
          <a:xfrm>
            <a:off x="0" y="423790"/>
            <a:ext cx="10060831" cy="1200329"/>
          </a:xfrm>
          <a:prstGeom prst="rect">
            <a:avLst/>
          </a:prstGeom>
        </p:spPr>
        <p:txBody>
          <a:bodyPr wrap="none">
            <a:spAutoFit/>
          </a:bodyPr>
          <a:lstStyle/>
          <a:p>
            <a:pPr marL="285750" indent="-285750">
              <a:buFontTx/>
              <a:buChar char="-"/>
            </a:pPr>
            <a:r>
              <a:rPr lang="en-US" altLang="zh-TW" dirty="0" smtClean="0"/>
              <a:t>For non-linear case, Dual Support Vector Machine</a:t>
            </a:r>
          </a:p>
          <a:p>
            <a:pPr marL="285750" indent="-285750">
              <a:buFontTx/>
              <a:buChar char="-"/>
            </a:pPr>
            <a:r>
              <a:rPr lang="zh-TW" altLang="en-US" dirty="0" smtClean="0"/>
              <a:t>藉由不同</a:t>
            </a:r>
            <a:r>
              <a:rPr lang="en-US" altLang="zh-TW" dirty="0" smtClean="0"/>
              <a:t>kernel </a:t>
            </a:r>
            <a:r>
              <a:rPr lang="zh-TW" altLang="en-US" dirty="0" smtClean="0"/>
              <a:t>找到一組</a:t>
            </a:r>
            <a:r>
              <a:rPr lang="en-US" altLang="zh-TW" dirty="0" smtClean="0"/>
              <a:t>W</a:t>
            </a:r>
            <a:r>
              <a:rPr lang="zh-TW" altLang="en-US" dirty="0" smtClean="0"/>
              <a:t>使得增維後的點積</a:t>
            </a:r>
            <a:r>
              <a:rPr lang="en-US" altLang="zh-TW" dirty="0" smtClean="0"/>
              <a:t>=</a:t>
            </a:r>
            <a:r>
              <a:rPr lang="zh-TW" altLang="en-US" dirty="0" smtClean="0"/>
              <a:t>原有維度的點積</a:t>
            </a:r>
            <a:endParaRPr lang="en-US" altLang="zh-TW" dirty="0" smtClean="0"/>
          </a:p>
          <a:p>
            <a:pPr marL="285750" indent="-285750">
              <a:buFontTx/>
              <a:buChar char="-"/>
            </a:pPr>
            <a:r>
              <a:rPr lang="en-US" altLang="zh-TW" dirty="0" smtClean="0">
                <a:sym typeface="Wingdings" panose="05000000000000000000" pitchFamily="2" charset="2"/>
              </a:rPr>
              <a:t>kernel</a:t>
            </a:r>
            <a:r>
              <a:rPr lang="zh-TW" altLang="en-US" dirty="0" smtClean="0">
                <a:sym typeface="Wingdings" panose="05000000000000000000" pitchFamily="2" charset="2"/>
              </a:rPr>
              <a:t>種類</a:t>
            </a:r>
            <a:r>
              <a:rPr lang="en-US" altLang="zh-TW" dirty="0" smtClean="0">
                <a:sym typeface="Wingdings" panose="05000000000000000000" pitchFamily="2" charset="2"/>
              </a:rPr>
              <a:t>(Linear/Polynomial, </a:t>
            </a:r>
            <a:r>
              <a:rPr lang="zh-TW" altLang="en-US" dirty="0" smtClean="0">
                <a:sym typeface="Wingdings" panose="05000000000000000000" pitchFamily="2" charset="2"/>
              </a:rPr>
              <a:t>維度自己調</a:t>
            </a:r>
            <a:r>
              <a:rPr lang="en-US" altLang="zh-TW" dirty="0" smtClean="0">
                <a:sym typeface="Wingdings" panose="05000000000000000000" pitchFamily="2" charset="2"/>
              </a:rPr>
              <a:t>/</a:t>
            </a:r>
            <a:r>
              <a:rPr lang="en-US" altLang="zh-TW" dirty="0" err="1" smtClean="0">
                <a:sym typeface="Wingdings" panose="05000000000000000000" pitchFamily="2" charset="2"/>
              </a:rPr>
              <a:t>Gussian</a:t>
            </a:r>
            <a:r>
              <a:rPr lang="en-US" altLang="zh-TW" dirty="0" smtClean="0">
                <a:sym typeface="Wingdings" panose="05000000000000000000" pitchFamily="2" charset="2"/>
              </a:rPr>
              <a:t>, </a:t>
            </a:r>
            <a:r>
              <a:rPr lang="en-US" altLang="zh-TW" dirty="0" err="1" smtClean="0">
                <a:sym typeface="Wingdings" panose="05000000000000000000" pitchFamily="2" charset="2"/>
              </a:rPr>
              <a:t>rbf</a:t>
            </a:r>
            <a:r>
              <a:rPr lang="en-US" altLang="zh-TW" dirty="0" smtClean="0">
                <a:sym typeface="Wingdings" panose="05000000000000000000" pitchFamily="2" charset="2"/>
              </a:rPr>
              <a:t>, </a:t>
            </a:r>
            <a:r>
              <a:rPr lang="zh-TW" altLang="en-US" dirty="0" smtClean="0">
                <a:sym typeface="Wingdings" panose="05000000000000000000" pitchFamily="2" charset="2"/>
              </a:rPr>
              <a:t>無窮多維</a:t>
            </a:r>
            <a:r>
              <a:rPr lang="en-US" altLang="zh-TW" dirty="0" smtClean="0">
                <a:sym typeface="Wingdings" panose="05000000000000000000" pitchFamily="2" charset="2"/>
              </a:rPr>
              <a:t>, </a:t>
            </a:r>
            <a:r>
              <a:rPr lang="zh-TW" altLang="en-US" dirty="0" smtClean="0">
                <a:sym typeface="Wingdings" panose="05000000000000000000" pitchFamily="2" charset="2"/>
              </a:rPr>
              <a:t>調</a:t>
            </a:r>
            <a:r>
              <a:rPr lang="en-US" altLang="zh-TW" dirty="0" smtClean="0">
                <a:sym typeface="Wingdings" panose="05000000000000000000" pitchFamily="2" charset="2"/>
              </a:rPr>
              <a:t>gamma)</a:t>
            </a:r>
          </a:p>
          <a:p>
            <a:pPr marL="285750" indent="-285750">
              <a:buFontTx/>
              <a:buChar char="-"/>
            </a:pPr>
            <a:r>
              <a:rPr lang="en-US" altLang="zh-TW" dirty="0" smtClean="0">
                <a:sym typeface="Wingdings" panose="05000000000000000000" pitchFamily="2" charset="2"/>
              </a:rPr>
              <a:t>Hard-margin (</a:t>
            </a:r>
            <a:r>
              <a:rPr lang="zh-TW" altLang="en-US" dirty="0" smtClean="0">
                <a:sym typeface="Wingdings" panose="05000000000000000000" pitchFamily="2" charset="2"/>
              </a:rPr>
              <a:t>不允許任何點分錯</a:t>
            </a:r>
            <a:r>
              <a:rPr lang="en-US" altLang="zh-TW" dirty="0" smtClean="0">
                <a:sym typeface="Wingdings" panose="05000000000000000000" pitchFamily="2" charset="2"/>
              </a:rPr>
              <a:t>/</a:t>
            </a:r>
            <a:r>
              <a:rPr lang="zh-TW" altLang="en-US" dirty="0" smtClean="0">
                <a:sym typeface="Wingdings" panose="05000000000000000000" pitchFamily="2" charset="2"/>
              </a:rPr>
              <a:t>邊界要最寬</a:t>
            </a:r>
            <a:r>
              <a:rPr lang="en-US" altLang="zh-TW" dirty="0" smtClean="0">
                <a:sym typeface="Wingdings" panose="05000000000000000000" pitchFamily="2" charset="2"/>
              </a:rPr>
              <a:t>) + </a:t>
            </a:r>
            <a:r>
              <a:rPr lang="zh-TW" altLang="en-US" dirty="0" smtClean="0">
                <a:sym typeface="Wingdings" panose="05000000000000000000" pitchFamily="2" charset="2"/>
              </a:rPr>
              <a:t>無窮多維核函數 </a:t>
            </a:r>
            <a:r>
              <a:rPr lang="en-US" altLang="zh-TW" dirty="0" smtClean="0">
                <a:sym typeface="Wingdings" panose="05000000000000000000" pitchFamily="2" charset="2"/>
              </a:rPr>
              <a:t>=&gt; overfitting (gamma</a:t>
            </a:r>
            <a:r>
              <a:rPr lang="zh-TW" altLang="en-US" dirty="0" smtClean="0">
                <a:sym typeface="Wingdings" panose="05000000000000000000" pitchFamily="2" charset="2"/>
              </a:rPr>
              <a:t>越大越嚴重</a:t>
            </a:r>
            <a:r>
              <a:rPr lang="en-US" altLang="zh-TW" dirty="0" smtClean="0">
                <a:sym typeface="Wingdings" panose="05000000000000000000" pitchFamily="2" charset="2"/>
              </a:rPr>
              <a:t>)</a:t>
            </a:r>
          </a:p>
        </p:txBody>
      </p:sp>
      <p:pic>
        <p:nvPicPr>
          <p:cNvPr id="9" name="圖片 8"/>
          <p:cNvPicPr>
            <a:picLocks noChangeAspect="1"/>
          </p:cNvPicPr>
          <p:nvPr/>
        </p:nvPicPr>
        <p:blipFill>
          <a:blip r:embed="rId2"/>
          <a:stretch>
            <a:fillRect/>
          </a:stretch>
        </p:blipFill>
        <p:spPr>
          <a:xfrm>
            <a:off x="4278612" y="1807736"/>
            <a:ext cx="3712065" cy="1972304"/>
          </a:xfrm>
          <a:prstGeom prst="rect">
            <a:avLst/>
          </a:prstGeom>
          <a:ln>
            <a:noFill/>
          </a:ln>
        </p:spPr>
      </p:pic>
      <p:pic>
        <p:nvPicPr>
          <p:cNvPr id="11" name="圖片 10"/>
          <p:cNvPicPr>
            <a:picLocks noChangeAspect="1"/>
          </p:cNvPicPr>
          <p:nvPr/>
        </p:nvPicPr>
        <p:blipFill>
          <a:blip r:embed="rId3"/>
          <a:stretch>
            <a:fillRect/>
          </a:stretch>
        </p:blipFill>
        <p:spPr>
          <a:xfrm>
            <a:off x="4278613" y="3905805"/>
            <a:ext cx="3741654" cy="2866470"/>
          </a:xfrm>
          <a:prstGeom prst="rect">
            <a:avLst/>
          </a:prstGeom>
          <a:ln>
            <a:solidFill>
              <a:schemeClr val="tx1">
                <a:lumMod val="50000"/>
                <a:lumOff val="50000"/>
              </a:schemeClr>
            </a:solidFill>
          </a:ln>
        </p:spPr>
      </p:pic>
      <p:pic>
        <p:nvPicPr>
          <p:cNvPr id="12" name="圖片 11"/>
          <p:cNvPicPr>
            <a:picLocks noChangeAspect="1"/>
          </p:cNvPicPr>
          <p:nvPr/>
        </p:nvPicPr>
        <p:blipFill>
          <a:blip r:embed="rId4"/>
          <a:stretch>
            <a:fillRect/>
          </a:stretch>
        </p:blipFill>
        <p:spPr>
          <a:xfrm>
            <a:off x="8152646" y="3905805"/>
            <a:ext cx="3860009" cy="2866470"/>
          </a:xfrm>
          <a:prstGeom prst="rect">
            <a:avLst/>
          </a:prstGeom>
          <a:ln>
            <a:solidFill>
              <a:schemeClr val="tx1">
                <a:lumMod val="50000"/>
                <a:lumOff val="50000"/>
              </a:schemeClr>
            </a:solidFill>
          </a:ln>
        </p:spPr>
      </p:pic>
      <p:pic>
        <p:nvPicPr>
          <p:cNvPr id="13" name="圖片 12"/>
          <p:cNvPicPr>
            <a:picLocks noChangeAspect="1"/>
          </p:cNvPicPr>
          <p:nvPr/>
        </p:nvPicPr>
        <p:blipFill>
          <a:blip r:embed="rId5"/>
          <a:stretch>
            <a:fillRect/>
          </a:stretch>
        </p:blipFill>
        <p:spPr>
          <a:xfrm>
            <a:off x="167078" y="3905805"/>
            <a:ext cx="3963993" cy="2866470"/>
          </a:xfrm>
          <a:prstGeom prst="rect">
            <a:avLst/>
          </a:prstGeom>
          <a:ln>
            <a:solidFill>
              <a:schemeClr val="tx1">
                <a:lumMod val="50000"/>
                <a:lumOff val="50000"/>
              </a:schemeClr>
            </a:solidFill>
          </a:ln>
        </p:spPr>
      </p:pic>
      <p:pic>
        <p:nvPicPr>
          <p:cNvPr id="14" name="圖片 13"/>
          <p:cNvPicPr>
            <a:picLocks noChangeAspect="1"/>
          </p:cNvPicPr>
          <p:nvPr/>
        </p:nvPicPr>
        <p:blipFill>
          <a:blip r:embed="rId6"/>
          <a:stretch>
            <a:fillRect/>
          </a:stretch>
        </p:blipFill>
        <p:spPr>
          <a:xfrm>
            <a:off x="8146824" y="1624119"/>
            <a:ext cx="3865831" cy="2181345"/>
          </a:xfrm>
          <a:prstGeom prst="rect">
            <a:avLst/>
          </a:prstGeom>
          <a:ln>
            <a:solidFill>
              <a:schemeClr val="tx1">
                <a:lumMod val="50000"/>
                <a:lumOff val="50000"/>
              </a:schemeClr>
            </a:solidFill>
          </a:ln>
        </p:spPr>
      </p:pic>
      <p:pic>
        <p:nvPicPr>
          <p:cNvPr id="15" name="圖片 14"/>
          <p:cNvPicPr>
            <a:picLocks noChangeAspect="1"/>
          </p:cNvPicPr>
          <p:nvPr/>
        </p:nvPicPr>
        <p:blipFill>
          <a:blip r:embed="rId7"/>
          <a:stretch>
            <a:fillRect/>
          </a:stretch>
        </p:blipFill>
        <p:spPr>
          <a:xfrm>
            <a:off x="48431" y="1939766"/>
            <a:ext cx="4135231" cy="1708243"/>
          </a:xfrm>
          <a:prstGeom prst="rect">
            <a:avLst/>
          </a:prstGeom>
        </p:spPr>
      </p:pic>
    </p:spTree>
    <p:extLst>
      <p:ext uri="{BB962C8B-B14F-4D97-AF65-F5344CB8AC3E}">
        <p14:creationId xmlns:p14="http://schemas.microsoft.com/office/powerpoint/2010/main" val="739305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301825" y="1590104"/>
            <a:ext cx="4516355" cy="2395037"/>
          </a:xfrm>
          <a:prstGeom prst="rect">
            <a:avLst/>
          </a:prstGeom>
        </p:spPr>
      </p:pic>
      <p:grpSp>
        <p:nvGrpSpPr>
          <p:cNvPr id="8" name="群組 7"/>
          <p:cNvGrpSpPr/>
          <p:nvPr/>
        </p:nvGrpSpPr>
        <p:grpSpPr>
          <a:xfrm>
            <a:off x="6863922" y="1907755"/>
            <a:ext cx="4895674" cy="4801068"/>
            <a:chOff x="6844872" y="1631530"/>
            <a:chExt cx="4895674" cy="4801068"/>
          </a:xfrm>
        </p:grpSpPr>
        <p:pic>
          <p:nvPicPr>
            <p:cNvPr id="5" name="圖片 4"/>
            <p:cNvPicPr>
              <a:picLocks noChangeAspect="1"/>
            </p:cNvPicPr>
            <p:nvPr/>
          </p:nvPicPr>
          <p:blipFill>
            <a:blip r:embed="rId3"/>
            <a:stretch>
              <a:fillRect/>
            </a:stretch>
          </p:blipFill>
          <p:spPr>
            <a:xfrm>
              <a:off x="7214203" y="1631530"/>
              <a:ext cx="4526343" cy="4471240"/>
            </a:xfrm>
            <a:prstGeom prst="rect">
              <a:avLst/>
            </a:prstGeom>
          </p:spPr>
        </p:pic>
        <p:sp>
          <p:nvSpPr>
            <p:cNvPr id="6" name="文字方塊 5"/>
            <p:cNvSpPr txBox="1"/>
            <p:nvPr/>
          </p:nvSpPr>
          <p:spPr>
            <a:xfrm rot="16200000">
              <a:off x="6172572" y="3524250"/>
              <a:ext cx="1713931" cy="369332"/>
            </a:xfrm>
            <a:prstGeom prst="rect">
              <a:avLst/>
            </a:prstGeom>
            <a:noFill/>
          </p:spPr>
          <p:txBody>
            <a:bodyPr wrap="none" rtlCol="0">
              <a:spAutoFit/>
            </a:bodyPr>
            <a:lstStyle/>
            <a:p>
              <a:r>
                <a:rPr lang="en-US" altLang="zh-TW" dirty="0" smtClean="0"/>
                <a:t>Gamma </a:t>
              </a:r>
              <a:r>
                <a:rPr lang="en-US" altLang="zh-TW" dirty="0" smtClean="0">
                  <a:sym typeface="Wingdings" panose="05000000000000000000" pitchFamily="2" charset="2"/>
                </a:rPr>
                <a:t> </a:t>
              </a:r>
              <a:r>
                <a:rPr lang="zh-TW" altLang="en-US" dirty="0" smtClean="0">
                  <a:sym typeface="Wingdings" panose="05000000000000000000" pitchFamily="2" charset="2"/>
                </a:rPr>
                <a:t>變大</a:t>
              </a:r>
              <a:endParaRPr lang="zh-TW" altLang="en-US" dirty="0"/>
            </a:p>
          </p:txBody>
        </p:sp>
        <p:sp>
          <p:nvSpPr>
            <p:cNvPr id="7" name="文字方塊 6"/>
            <p:cNvSpPr txBox="1"/>
            <p:nvPr/>
          </p:nvSpPr>
          <p:spPr>
            <a:xfrm>
              <a:off x="9096747" y="6063266"/>
              <a:ext cx="1101584" cy="369332"/>
            </a:xfrm>
            <a:prstGeom prst="rect">
              <a:avLst/>
            </a:prstGeom>
            <a:noFill/>
          </p:spPr>
          <p:txBody>
            <a:bodyPr wrap="none" rtlCol="0">
              <a:spAutoFit/>
            </a:bodyPr>
            <a:lstStyle/>
            <a:p>
              <a:r>
                <a:rPr lang="en-US" altLang="zh-TW" dirty="0" smtClean="0"/>
                <a:t>C </a:t>
              </a:r>
              <a:r>
                <a:rPr lang="en-US" altLang="zh-TW" dirty="0" smtClean="0">
                  <a:sym typeface="Wingdings" panose="05000000000000000000" pitchFamily="2" charset="2"/>
                </a:rPr>
                <a:t> </a:t>
              </a:r>
              <a:r>
                <a:rPr lang="zh-TW" altLang="en-US" dirty="0" smtClean="0">
                  <a:sym typeface="Wingdings" panose="05000000000000000000" pitchFamily="2" charset="2"/>
                </a:rPr>
                <a:t>變大</a:t>
              </a:r>
              <a:endParaRPr lang="zh-TW" altLang="en-US" dirty="0"/>
            </a:p>
          </p:txBody>
        </p:sp>
      </p:grpSp>
      <p:sp>
        <p:nvSpPr>
          <p:cNvPr id="9" name="文字方塊 8"/>
          <p:cNvSpPr txBox="1"/>
          <p:nvPr/>
        </p:nvSpPr>
        <p:spPr>
          <a:xfrm>
            <a:off x="0" y="-11038"/>
            <a:ext cx="5528180" cy="523220"/>
          </a:xfrm>
          <a:prstGeom prst="rect">
            <a:avLst/>
          </a:prstGeom>
          <a:noFill/>
        </p:spPr>
        <p:txBody>
          <a:bodyPr wrap="none" rtlCol="0">
            <a:spAutoFit/>
          </a:bodyPr>
          <a:lstStyle/>
          <a:p>
            <a:r>
              <a:rPr lang="en-US" altLang="zh-TW" sz="2800" dirty="0" smtClean="0"/>
              <a:t>Support Vector Machine</a:t>
            </a:r>
            <a:r>
              <a:rPr lang="zh-TW" altLang="en-US" sz="2800" dirty="0" smtClean="0"/>
              <a:t> </a:t>
            </a:r>
            <a:r>
              <a:rPr lang="en-US" altLang="zh-TW" sz="2800" dirty="0" smtClean="0"/>
              <a:t>with kernel </a:t>
            </a:r>
          </a:p>
        </p:txBody>
      </p:sp>
      <p:sp>
        <p:nvSpPr>
          <p:cNvPr id="10" name="矩形 9"/>
          <p:cNvSpPr/>
          <p:nvPr/>
        </p:nvSpPr>
        <p:spPr>
          <a:xfrm>
            <a:off x="0" y="512182"/>
            <a:ext cx="7670690" cy="923330"/>
          </a:xfrm>
          <a:prstGeom prst="rect">
            <a:avLst/>
          </a:prstGeom>
        </p:spPr>
        <p:txBody>
          <a:bodyPr wrap="none">
            <a:spAutoFit/>
          </a:bodyPr>
          <a:lstStyle/>
          <a:p>
            <a:pPr marL="285750" indent="-285750">
              <a:buFontTx/>
              <a:buChar char="-"/>
            </a:pPr>
            <a:r>
              <a:rPr lang="en-US" altLang="zh-TW" dirty="0" smtClean="0"/>
              <a:t>From hard margin to soft margin =&gt; </a:t>
            </a:r>
            <a:r>
              <a:rPr lang="zh-TW" altLang="en-US" dirty="0" smtClean="0"/>
              <a:t>定義懲罰項</a:t>
            </a:r>
            <a:endParaRPr lang="en-US" altLang="zh-TW" dirty="0" smtClean="0"/>
          </a:p>
          <a:p>
            <a:pPr marL="285750" indent="-285750">
              <a:buFontTx/>
              <a:buChar char="-"/>
            </a:pPr>
            <a:r>
              <a:rPr lang="en-US" altLang="zh-TW" dirty="0" smtClean="0"/>
              <a:t>C=</a:t>
            </a:r>
            <a:r>
              <a:rPr lang="zh-TW" altLang="en-US" dirty="0" smtClean="0"/>
              <a:t>懲罰係數</a:t>
            </a:r>
            <a:r>
              <a:rPr lang="en-US" altLang="zh-TW" dirty="0" smtClean="0"/>
              <a:t>, </a:t>
            </a:r>
            <a:r>
              <a:rPr lang="el-GR" altLang="zh-TW" dirty="0" smtClean="0"/>
              <a:t>ξ</a:t>
            </a:r>
            <a:r>
              <a:rPr lang="zh-TW" altLang="en-US" dirty="0" smtClean="0"/>
              <a:t> </a:t>
            </a:r>
            <a:r>
              <a:rPr lang="en-US" altLang="zh-TW" dirty="0" smtClean="0"/>
              <a:t>=</a:t>
            </a:r>
            <a:r>
              <a:rPr lang="zh-TW" altLang="en-US" dirty="0" smtClean="0"/>
              <a:t> 與最寬邊界相差的偏離量</a:t>
            </a:r>
            <a:r>
              <a:rPr lang="zh-TW" altLang="en-US" dirty="0"/>
              <a:t> </a:t>
            </a:r>
            <a:r>
              <a:rPr lang="en-US" altLang="zh-TW" dirty="0" smtClean="0"/>
              <a:t>(C</a:t>
            </a:r>
            <a:r>
              <a:rPr lang="zh-TW" altLang="en-US" dirty="0" smtClean="0"/>
              <a:t>小</a:t>
            </a:r>
            <a:r>
              <a:rPr lang="en-US" altLang="zh-TW" dirty="0" smtClean="0"/>
              <a:t>, </a:t>
            </a:r>
            <a:r>
              <a:rPr lang="zh-TW" altLang="en-US" dirty="0" smtClean="0"/>
              <a:t>罰不怕</a:t>
            </a:r>
            <a:r>
              <a:rPr lang="en-US" altLang="zh-TW" dirty="0" smtClean="0"/>
              <a:t>, </a:t>
            </a:r>
            <a:r>
              <a:rPr lang="zh-TW" altLang="en-US" dirty="0" smtClean="0"/>
              <a:t>很多點都會犯錯</a:t>
            </a:r>
            <a:r>
              <a:rPr lang="en-US" altLang="zh-TW" dirty="0" smtClean="0"/>
              <a:t>)</a:t>
            </a:r>
          </a:p>
          <a:p>
            <a:pPr marL="285750" indent="-285750">
              <a:buFontTx/>
              <a:buChar char="-"/>
            </a:pPr>
            <a:r>
              <a:rPr lang="zh-TW" altLang="en-US" dirty="0" smtClean="0"/>
              <a:t>三種</a:t>
            </a:r>
            <a:r>
              <a:rPr lang="en-US" altLang="zh-TW" dirty="0" smtClean="0"/>
              <a:t>SV: non-SV/free-SV/bounded-SV</a:t>
            </a:r>
            <a:r>
              <a:rPr lang="zh-TW" altLang="en-US" dirty="0" smtClean="0"/>
              <a:t> </a:t>
            </a:r>
            <a:endParaRPr lang="en-US" altLang="zh-TW" dirty="0" smtClean="0">
              <a:sym typeface="Wingdings" panose="05000000000000000000" pitchFamily="2" charset="2"/>
            </a:endParaRPr>
          </a:p>
        </p:txBody>
      </p:sp>
      <p:pic>
        <p:nvPicPr>
          <p:cNvPr id="12" name="圖片 11"/>
          <p:cNvPicPr>
            <a:picLocks noChangeAspect="1"/>
          </p:cNvPicPr>
          <p:nvPr/>
        </p:nvPicPr>
        <p:blipFill>
          <a:blip r:embed="rId4"/>
          <a:stretch>
            <a:fillRect/>
          </a:stretch>
        </p:blipFill>
        <p:spPr>
          <a:xfrm>
            <a:off x="1073049" y="4139733"/>
            <a:ext cx="4973905" cy="2519482"/>
          </a:xfrm>
          <a:prstGeom prst="rect">
            <a:avLst/>
          </a:prstGeom>
        </p:spPr>
      </p:pic>
    </p:spTree>
    <p:extLst>
      <p:ext uri="{BB962C8B-B14F-4D97-AF65-F5344CB8AC3E}">
        <p14:creationId xmlns:p14="http://schemas.microsoft.com/office/powerpoint/2010/main" val="1179174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4833311" cy="523220"/>
          </a:xfrm>
          <a:prstGeom prst="rect">
            <a:avLst/>
          </a:prstGeom>
          <a:noFill/>
        </p:spPr>
        <p:txBody>
          <a:bodyPr wrap="none" rtlCol="0">
            <a:spAutoFit/>
          </a:bodyPr>
          <a:lstStyle/>
          <a:p>
            <a:r>
              <a:rPr lang="en-US" altLang="zh-TW" sz="2800" dirty="0" smtClean="0"/>
              <a:t>Gradient Boosting Decision Tree</a:t>
            </a:r>
          </a:p>
        </p:txBody>
      </p:sp>
      <p:sp>
        <p:nvSpPr>
          <p:cNvPr id="5" name="矩形 4"/>
          <p:cNvSpPr/>
          <p:nvPr/>
        </p:nvSpPr>
        <p:spPr>
          <a:xfrm>
            <a:off x="0" y="550282"/>
            <a:ext cx="11858625" cy="2308324"/>
          </a:xfrm>
          <a:prstGeom prst="rect">
            <a:avLst/>
          </a:prstGeom>
        </p:spPr>
        <p:txBody>
          <a:bodyPr wrap="square">
            <a:spAutoFit/>
          </a:bodyPr>
          <a:lstStyle/>
          <a:p>
            <a:pPr marL="285750" indent="-285750">
              <a:buFontTx/>
              <a:buChar char="-"/>
            </a:pPr>
            <a:r>
              <a:rPr lang="en-US" altLang="zh-TW" dirty="0" err="1" smtClean="0">
                <a:sym typeface="Wingdings" panose="05000000000000000000" pitchFamily="2" charset="2"/>
              </a:rPr>
              <a:t>Adaboost</a:t>
            </a:r>
            <a:r>
              <a:rPr lang="en-US" altLang="zh-TW" dirty="0" smtClean="0">
                <a:sym typeface="Wingdings" panose="05000000000000000000" pitchFamily="2" charset="2"/>
              </a:rPr>
              <a:t>: 1~T</a:t>
            </a:r>
            <a:r>
              <a:rPr lang="zh-TW" altLang="en-US" dirty="0" smtClean="0">
                <a:sym typeface="Wingdings" panose="05000000000000000000" pitchFamily="2" charset="2"/>
              </a:rPr>
              <a:t>次修正</a:t>
            </a:r>
            <a:r>
              <a:rPr lang="en-US" altLang="zh-TW" dirty="0" smtClean="0">
                <a:sym typeface="Wingdings" panose="05000000000000000000" pitchFamily="2" charset="2"/>
              </a:rPr>
              <a:t>, </a:t>
            </a:r>
            <a:r>
              <a:rPr lang="zh-TW" altLang="en-US" dirty="0" smtClean="0">
                <a:sym typeface="Wingdings" panose="05000000000000000000" pitchFamily="2" charset="2"/>
              </a:rPr>
              <a:t>每次修正用前一次產生的權重</a:t>
            </a:r>
            <a:r>
              <a:rPr lang="en-US" altLang="zh-TW" dirty="0" smtClean="0">
                <a:sym typeface="Wingdings" panose="05000000000000000000" pitchFamily="2" charset="2"/>
              </a:rPr>
              <a:t>u(t)</a:t>
            </a:r>
            <a:r>
              <a:rPr lang="zh-TW" altLang="en-US" dirty="0" smtClean="0">
                <a:sym typeface="Wingdings" panose="05000000000000000000" pitchFamily="2" charset="2"/>
              </a:rPr>
              <a:t>去做下一次</a:t>
            </a:r>
            <a:r>
              <a:rPr lang="en-US" altLang="zh-TW" dirty="0" smtClean="0">
                <a:sym typeface="Wingdings" panose="05000000000000000000" pitchFamily="2" charset="2"/>
              </a:rPr>
              <a:t>, </a:t>
            </a:r>
            <a:r>
              <a:rPr lang="zh-TW" altLang="en-US" dirty="0" smtClean="0">
                <a:sym typeface="Wingdings" panose="05000000000000000000" pitchFamily="2" charset="2"/>
              </a:rPr>
              <a:t>最後用</a:t>
            </a:r>
            <a:r>
              <a:rPr lang="el-GR" altLang="zh-TW" dirty="0" smtClean="0">
                <a:sym typeface="Wingdings" panose="05000000000000000000" pitchFamily="2" charset="2"/>
              </a:rPr>
              <a:t>α</a:t>
            </a:r>
            <a:r>
              <a:rPr lang="zh-TW" altLang="en-US" dirty="0" smtClean="0">
                <a:sym typeface="Wingdings" panose="05000000000000000000" pitchFamily="2" charset="2"/>
              </a:rPr>
              <a:t>當作比例進行</a:t>
            </a:r>
            <a:r>
              <a:rPr lang="en-US" altLang="zh-TW" dirty="0" smtClean="0">
                <a:sym typeface="Wingdings" panose="05000000000000000000" pitchFamily="2" charset="2"/>
              </a:rPr>
              <a:t>linear</a:t>
            </a:r>
            <a:r>
              <a:rPr lang="zh-TW" altLang="en-US" dirty="0" smtClean="0">
                <a:sym typeface="Wingdings" panose="05000000000000000000" pitchFamily="2" charset="2"/>
              </a:rPr>
              <a:t> </a:t>
            </a:r>
            <a:r>
              <a:rPr lang="en-US" altLang="zh-TW" dirty="0" smtClean="0">
                <a:sym typeface="Wingdings" panose="05000000000000000000" pitchFamily="2" charset="2"/>
              </a:rPr>
              <a:t>blending</a:t>
            </a:r>
            <a:r>
              <a:rPr lang="zh-TW" altLang="en-US" dirty="0" smtClean="0">
                <a:sym typeface="Wingdings" panose="05000000000000000000" pitchFamily="2" charset="2"/>
              </a:rPr>
              <a:t>合成</a:t>
            </a:r>
            <a:r>
              <a:rPr lang="en-US" altLang="zh-TW" dirty="0" smtClean="0">
                <a:sym typeface="Wingdings" panose="05000000000000000000" pitchFamily="2" charset="2"/>
              </a:rPr>
              <a:t>G(x)</a:t>
            </a:r>
          </a:p>
          <a:p>
            <a:pPr marL="285750" indent="-285750">
              <a:buFontTx/>
              <a:buChar char="-"/>
            </a:pPr>
            <a:r>
              <a:rPr lang="en-US" altLang="zh-TW" dirty="0" err="1" smtClean="0">
                <a:sym typeface="Wingdings" panose="05000000000000000000" pitchFamily="2" charset="2"/>
              </a:rPr>
              <a:t>Adaboost</a:t>
            </a:r>
            <a:r>
              <a:rPr lang="en-US" altLang="zh-TW" dirty="0" smtClean="0">
                <a:sym typeface="Wingdings" panose="05000000000000000000" pitchFamily="2" charset="2"/>
              </a:rPr>
              <a:t> </a:t>
            </a:r>
            <a:r>
              <a:rPr lang="zh-TW" altLang="en-US" dirty="0" smtClean="0">
                <a:sym typeface="Wingdings" panose="05000000000000000000" pitchFamily="2" charset="2"/>
              </a:rPr>
              <a:t>最佳化 </a:t>
            </a:r>
            <a:r>
              <a:rPr lang="en-US" altLang="zh-TW" dirty="0" err="1" smtClean="0">
                <a:sym typeface="Wingdings" panose="05000000000000000000" pitchFamily="2" charset="2"/>
              </a:rPr>
              <a:t>errADA</a:t>
            </a:r>
            <a:r>
              <a:rPr lang="zh-TW" altLang="en-US" dirty="0" smtClean="0">
                <a:sym typeface="Wingdings" panose="05000000000000000000" pitchFamily="2" charset="2"/>
              </a:rPr>
              <a:t> 包含兩個過程</a:t>
            </a:r>
            <a:r>
              <a:rPr lang="en-US" altLang="zh-TW" dirty="0" smtClean="0">
                <a:sym typeface="Wingdings" panose="05000000000000000000" pitchFamily="2" charset="2"/>
              </a:rPr>
              <a:t>:</a:t>
            </a:r>
            <a:r>
              <a:rPr lang="zh-TW" altLang="en-US" dirty="0" smtClean="0">
                <a:sym typeface="Wingdings" panose="05000000000000000000" pitchFamily="2" charset="2"/>
              </a:rPr>
              <a:t> </a:t>
            </a:r>
            <a:endParaRPr lang="en-US" altLang="zh-TW" dirty="0" smtClean="0">
              <a:sym typeface="Wingdings" panose="05000000000000000000" pitchFamily="2" charset="2"/>
            </a:endParaRPr>
          </a:p>
          <a:p>
            <a:pPr marL="800100" lvl="1" indent="-342900">
              <a:buAutoNum type="arabicPeriod"/>
            </a:pPr>
            <a:r>
              <a:rPr lang="zh-TW" altLang="en-US" dirty="0" smtClean="0">
                <a:sym typeface="Wingdings" panose="05000000000000000000" pitchFamily="2" charset="2"/>
              </a:rPr>
              <a:t>決定 </a:t>
            </a:r>
            <a:r>
              <a:rPr lang="en-US" altLang="zh-TW" dirty="0" smtClean="0">
                <a:sym typeface="Wingdings" panose="05000000000000000000" pitchFamily="2" charset="2"/>
              </a:rPr>
              <a:t>u(t) </a:t>
            </a:r>
            <a:r>
              <a:rPr lang="zh-TW" altLang="en-US" dirty="0" smtClean="0">
                <a:sym typeface="Wingdings" panose="05000000000000000000" pitchFamily="2" charset="2"/>
              </a:rPr>
              <a:t>與 </a:t>
            </a:r>
            <a:r>
              <a:rPr lang="en-US" altLang="zh-TW" dirty="0" smtClean="0">
                <a:sym typeface="Wingdings" panose="05000000000000000000" pitchFamily="2" charset="2"/>
              </a:rPr>
              <a:t>u(t+1)</a:t>
            </a:r>
            <a:r>
              <a:rPr lang="zh-TW" altLang="en-US" dirty="0" smtClean="0">
                <a:sym typeface="Wingdings" panose="05000000000000000000" pitchFamily="2" charset="2"/>
              </a:rPr>
              <a:t> 下次的轉換</a:t>
            </a:r>
            <a:r>
              <a:rPr lang="en-US" altLang="zh-TW" dirty="0" smtClean="0">
                <a:sym typeface="Wingdings" panose="05000000000000000000" pitchFamily="2" charset="2"/>
              </a:rPr>
              <a:t>(summation u1….un</a:t>
            </a:r>
            <a:r>
              <a:rPr lang="zh-TW" altLang="en-US" dirty="0" smtClean="0">
                <a:sym typeface="Wingdings" panose="05000000000000000000" pitchFamily="2" charset="2"/>
              </a:rPr>
              <a:t> 要是最小</a:t>
            </a:r>
            <a:r>
              <a:rPr lang="en-US" altLang="zh-TW" dirty="0" smtClean="0">
                <a:sym typeface="Wingdings" panose="05000000000000000000" pitchFamily="2" charset="2"/>
              </a:rPr>
              <a:t>)</a:t>
            </a:r>
          </a:p>
          <a:p>
            <a:pPr marL="800100" lvl="1" indent="-342900">
              <a:buAutoNum type="arabicPeriod"/>
            </a:pPr>
            <a:r>
              <a:rPr lang="zh-TW" altLang="en-US" dirty="0" smtClean="0">
                <a:sym typeface="Wingdings" panose="05000000000000000000" pitchFamily="2" charset="2"/>
              </a:rPr>
              <a:t>找</a:t>
            </a:r>
            <a:r>
              <a:rPr lang="el-GR" altLang="zh-TW" dirty="0" smtClean="0">
                <a:sym typeface="Wingdings" panose="05000000000000000000" pitchFamily="2" charset="2"/>
              </a:rPr>
              <a:t>α</a:t>
            </a:r>
            <a:r>
              <a:rPr lang="en-US" altLang="zh-TW" dirty="0" smtClean="0">
                <a:sym typeface="Wingdings" panose="05000000000000000000" pitchFamily="2" charset="2"/>
              </a:rPr>
              <a:t>n</a:t>
            </a:r>
            <a:r>
              <a:rPr lang="zh-TW" altLang="en-US" dirty="0" smtClean="0">
                <a:sym typeface="Wingdings" panose="05000000000000000000" pitchFamily="2" charset="2"/>
              </a:rPr>
              <a:t> 的比率值 </a:t>
            </a:r>
            <a:endParaRPr lang="en-US" altLang="zh-TW" dirty="0" smtClean="0">
              <a:sym typeface="Wingdings" panose="05000000000000000000" pitchFamily="2" charset="2"/>
            </a:endParaRPr>
          </a:p>
          <a:p>
            <a:r>
              <a:rPr lang="en-US" altLang="zh-TW" dirty="0" smtClean="0">
                <a:sym typeface="Wingdings" panose="05000000000000000000" pitchFamily="2" charset="2"/>
              </a:rPr>
              <a:t>-    From </a:t>
            </a:r>
            <a:r>
              <a:rPr lang="en-US" altLang="zh-TW" dirty="0" err="1" smtClean="0">
                <a:sym typeface="Wingdings" panose="05000000000000000000" pitchFamily="2" charset="2"/>
              </a:rPr>
              <a:t>Adaboost</a:t>
            </a:r>
            <a:r>
              <a:rPr lang="en-US" altLang="zh-TW" dirty="0" smtClean="0">
                <a:sym typeface="Wingdings" panose="05000000000000000000" pitchFamily="2" charset="2"/>
              </a:rPr>
              <a:t> to </a:t>
            </a:r>
            <a:r>
              <a:rPr lang="en-US" altLang="zh-TW" dirty="0" err="1" smtClean="0">
                <a:sym typeface="Wingdings" panose="05000000000000000000" pitchFamily="2" charset="2"/>
              </a:rPr>
              <a:t>Gradientboost</a:t>
            </a:r>
            <a:r>
              <a:rPr lang="en-US" altLang="zh-TW" dirty="0" smtClean="0">
                <a:sym typeface="Wingdings" panose="05000000000000000000" pitchFamily="2" charset="2"/>
              </a:rPr>
              <a:t> =&gt; </a:t>
            </a:r>
            <a:r>
              <a:rPr lang="zh-TW" altLang="en-US" dirty="0" smtClean="0">
                <a:sym typeface="Wingdings" panose="05000000000000000000" pitchFamily="2" charset="2"/>
              </a:rPr>
              <a:t>不只 </a:t>
            </a:r>
            <a:r>
              <a:rPr lang="en-US" altLang="zh-TW" dirty="0" err="1" smtClean="0">
                <a:sym typeface="Wingdings" panose="05000000000000000000" pitchFamily="2" charset="2"/>
              </a:rPr>
              <a:t>exp</a:t>
            </a:r>
            <a:r>
              <a:rPr lang="en-US" altLang="zh-TW" dirty="0" smtClean="0">
                <a:sym typeface="Wingdings" panose="05000000000000000000" pitchFamily="2" charset="2"/>
              </a:rPr>
              <a:t> error, </a:t>
            </a:r>
            <a:r>
              <a:rPr lang="zh-TW" altLang="en-US" dirty="0" smtClean="0">
                <a:sym typeface="Wingdings" panose="05000000000000000000" pitchFamily="2" charset="2"/>
              </a:rPr>
              <a:t>任何</a:t>
            </a:r>
            <a:r>
              <a:rPr lang="en-US" altLang="zh-TW" dirty="0" smtClean="0">
                <a:sym typeface="Wingdings" panose="05000000000000000000" pitchFamily="2" charset="2"/>
              </a:rPr>
              <a:t>error</a:t>
            </a:r>
            <a:r>
              <a:rPr lang="zh-TW" altLang="en-US" dirty="0" smtClean="0">
                <a:sym typeface="Wingdings" panose="05000000000000000000" pitchFamily="2" charset="2"/>
              </a:rPr>
              <a:t>都可以</a:t>
            </a:r>
            <a:r>
              <a:rPr lang="en-US" altLang="zh-TW" dirty="0" smtClean="0">
                <a:sym typeface="Wingdings" panose="05000000000000000000" pitchFamily="2" charset="2"/>
              </a:rPr>
              <a:t>(square/cross-entropy), </a:t>
            </a:r>
            <a:r>
              <a:rPr lang="zh-TW" altLang="en-US" dirty="0" smtClean="0">
                <a:sym typeface="Wingdings" panose="05000000000000000000" pitchFamily="2" charset="2"/>
              </a:rPr>
              <a:t>同樣都是找出</a:t>
            </a:r>
            <a:r>
              <a:rPr lang="en-US" altLang="zh-TW" dirty="0" smtClean="0">
                <a:sym typeface="Wingdings" panose="05000000000000000000" pitchFamily="2" charset="2"/>
              </a:rPr>
              <a:t>h, </a:t>
            </a:r>
            <a:r>
              <a:rPr lang="el-GR" altLang="zh-TW" dirty="0" smtClean="0">
                <a:sym typeface="Wingdings" panose="05000000000000000000" pitchFamily="2" charset="2"/>
              </a:rPr>
              <a:t>η</a:t>
            </a:r>
            <a:r>
              <a:rPr lang="en-US" altLang="zh-TW" dirty="0" smtClean="0">
                <a:sym typeface="Wingdings" panose="05000000000000000000" pitchFamily="2" charset="2"/>
              </a:rPr>
              <a:t> (</a:t>
            </a:r>
            <a:r>
              <a:rPr lang="zh-TW" altLang="en-US" dirty="0" smtClean="0">
                <a:sym typeface="Wingdings" panose="05000000000000000000" pitchFamily="2" charset="2"/>
              </a:rPr>
              <a:t>往哪個方向</a:t>
            </a:r>
            <a:r>
              <a:rPr lang="en-US" altLang="zh-TW" dirty="0" smtClean="0">
                <a:sym typeface="Wingdings" panose="05000000000000000000" pitchFamily="2" charset="2"/>
              </a:rPr>
              <a:t>,</a:t>
            </a:r>
            <a:r>
              <a:rPr lang="zh-TW" altLang="en-US" dirty="0" smtClean="0">
                <a:sym typeface="Wingdings" panose="05000000000000000000" pitchFamily="2" charset="2"/>
              </a:rPr>
              <a:t> 學習步長走多遠</a:t>
            </a:r>
            <a:r>
              <a:rPr lang="en-US" altLang="zh-TW" dirty="0" smtClean="0">
                <a:sym typeface="Wingdings" panose="05000000000000000000" pitchFamily="2" charset="2"/>
              </a:rPr>
              <a:t>)</a:t>
            </a:r>
            <a:endParaRPr lang="en-US" altLang="zh-TW" dirty="0">
              <a:sym typeface="Wingdings" panose="05000000000000000000" pitchFamily="2" charset="2"/>
            </a:endParaRPr>
          </a:p>
          <a:p>
            <a:pPr lvl="1"/>
            <a:endParaRPr lang="en-US" altLang="zh-TW" dirty="0" smtClean="0">
              <a:sym typeface="Wingdings" panose="05000000000000000000" pitchFamily="2" charset="2"/>
            </a:endParaRPr>
          </a:p>
          <a:p>
            <a:pPr marL="285750" indent="-285750">
              <a:buFontTx/>
              <a:buChar char="-"/>
            </a:pPr>
            <a:endParaRPr lang="en-US" altLang="zh-TW" dirty="0" smtClean="0">
              <a:sym typeface="Wingdings" panose="05000000000000000000" pitchFamily="2" charset="2"/>
            </a:endParaRPr>
          </a:p>
        </p:txBody>
      </p:sp>
      <p:pic>
        <p:nvPicPr>
          <p:cNvPr id="6" name="圖片 5"/>
          <p:cNvPicPr>
            <a:picLocks noChangeAspect="1"/>
          </p:cNvPicPr>
          <p:nvPr/>
        </p:nvPicPr>
        <p:blipFill>
          <a:blip r:embed="rId3"/>
          <a:stretch>
            <a:fillRect/>
          </a:stretch>
        </p:blipFill>
        <p:spPr>
          <a:xfrm>
            <a:off x="407170" y="2634767"/>
            <a:ext cx="3873391" cy="1440000"/>
          </a:xfrm>
          <a:prstGeom prst="rect">
            <a:avLst/>
          </a:prstGeom>
        </p:spPr>
      </p:pic>
      <p:pic>
        <p:nvPicPr>
          <p:cNvPr id="7" name="圖片 6"/>
          <p:cNvPicPr>
            <a:picLocks noChangeAspect="1"/>
          </p:cNvPicPr>
          <p:nvPr/>
        </p:nvPicPr>
        <p:blipFill>
          <a:blip r:embed="rId4"/>
          <a:stretch>
            <a:fillRect/>
          </a:stretch>
        </p:blipFill>
        <p:spPr>
          <a:xfrm>
            <a:off x="461915" y="5050391"/>
            <a:ext cx="3763902" cy="720000"/>
          </a:xfrm>
          <a:prstGeom prst="rect">
            <a:avLst/>
          </a:prstGeom>
        </p:spPr>
      </p:pic>
      <p:pic>
        <p:nvPicPr>
          <p:cNvPr id="8" name="圖片 7"/>
          <p:cNvPicPr>
            <a:picLocks noChangeAspect="1"/>
          </p:cNvPicPr>
          <p:nvPr/>
        </p:nvPicPr>
        <p:blipFill>
          <a:blip r:embed="rId5"/>
          <a:stretch>
            <a:fillRect/>
          </a:stretch>
        </p:blipFill>
        <p:spPr>
          <a:xfrm>
            <a:off x="171450" y="4294794"/>
            <a:ext cx="4490410" cy="534908"/>
          </a:xfrm>
          <a:prstGeom prst="rect">
            <a:avLst/>
          </a:prstGeom>
        </p:spPr>
      </p:pic>
      <p:pic>
        <p:nvPicPr>
          <p:cNvPr id="9" name="圖片 8"/>
          <p:cNvPicPr>
            <a:picLocks noChangeAspect="1"/>
          </p:cNvPicPr>
          <p:nvPr/>
        </p:nvPicPr>
        <p:blipFill>
          <a:blip r:embed="rId6"/>
          <a:stretch>
            <a:fillRect/>
          </a:stretch>
        </p:blipFill>
        <p:spPr>
          <a:xfrm>
            <a:off x="4762578" y="2131297"/>
            <a:ext cx="4175615" cy="2945455"/>
          </a:xfrm>
          <a:prstGeom prst="rect">
            <a:avLst/>
          </a:prstGeom>
        </p:spPr>
      </p:pic>
      <p:pic>
        <p:nvPicPr>
          <p:cNvPr id="10" name="圖片 9"/>
          <p:cNvPicPr>
            <a:picLocks noChangeAspect="1"/>
          </p:cNvPicPr>
          <p:nvPr/>
        </p:nvPicPr>
        <p:blipFill>
          <a:blip r:embed="rId7"/>
          <a:stretch>
            <a:fillRect/>
          </a:stretch>
        </p:blipFill>
        <p:spPr>
          <a:xfrm>
            <a:off x="4949389" y="5138218"/>
            <a:ext cx="3801991" cy="1662632"/>
          </a:xfrm>
          <a:prstGeom prst="rect">
            <a:avLst/>
          </a:prstGeom>
        </p:spPr>
      </p:pic>
      <p:pic>
        <p:nvPicPr>
          <p:cNvPr id="11" name="圖片 10"/>
          <p:cNvPicPr>
            <a:picLocks noChangeAspect="1"/>
          </p:cNvPicPr>
          <p:nvPr/>
        </p:nvPicPr>
        <p:blipFill>
          <a:blip r:embed="rId8"/>
          <a:stretch>
            <a:fillRect/>
          </a:stretch>
        </p:blipFill>
        <p:spPr>
          <a:xfrm>
            <a:off x="9038912" y="3096752"/>
            <a:ext cx="3054747" cy="1980000"/>
          </a:xfrm>
          <a:prstGeom prst="rect">
            <a:avLst/>
          </a:prstGeom>
        </p:spPr>
      </p:pic>
    </p:spTree>
    <p:extLst>
      <p:ext uri="{BB962C8B-B14F-4D97-AF65-F5344CB8AC3E}">
        <p14:creationId xmlns:p14="http://schemas.microsoft.com/office/powerpoint/2010/main" val="969278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5707909" cy="523220"/>
          </a:xfrm>
          <a:prstGeom prst="rect">
            <a:avLst/>
          </a:prstGeom>
          <a:noFill/>
        </p:spPr>
        <p:txBody>
          <a:bodyPr wrap="none" rtlCol="0">
            <a:spAutoFit/>
          </a:bodyPr>
          <a:lstStyle/>
          <a:p>
            <a:r>
              <a:rPr lang="en-US" altLang="zh-TW" sz="2800" dirty="0" smtClean="0"/>
              <a:t>Ensemble(aggregate) model summary</a:t>
            </a:r>
          </a:p>
        </p:txBody>
      </p:sp>
      <p:sp>
        <p:nvSpPr>
          <p:cNvPr id="5" name="矩形 4"/>
          <p:cNvSpPr/>
          <p:nvPr/>
        </p:nvSpPr>
        <p:spPr>
          <a:xfrm>
            <a:off x="76200" y="619810"/>
            <a:ext cx="6096000" cy="646331"/>
          </a:xfrm>
          <a:prstGeom prst="rect">
            <a:avLst/>
          </a:prstGeom>
        </p:spPr>
        <p:txBody>
          <a:bodyPr>
            <a:spAutoFit/>
          </a:bodyPr>
          <a:lstStyle/>
          <a:p>
            <a:pPr marL="285750" indent="-285750">
              <a:buFontTx/>
              <a:buChar char="-"/>
            </a:pPr>
            <a:r>
              <a:rPr lang="en-US" altLang="zh-TW" dirty="0" smtClean="0">
                <a:sym typeface="Wingdings" panose="05000000000000000000" pitchFamily="2" charset="2"/>
              </a:rPr>
              <a:t>Blending summary: uniform, linear, conditional</a:t>
            </a:r>
          </a:p>
          <a:p>
            <a:pPr marL="285750" indent="-285750">
              <a:buFontTx/>
              <a:buChar char="-"/>
            </a:pPr>
            <a:r>
              <a:rPr lang="en-US" altLang="zh-TW" dirty="0" smtClean="0">
                <a:sym typeface="Wingdings" panose="05000000000000000000" pitchFamily="2" charset="2"/>
              </a:rPr>
              <a:t>Learning summary: bagging, </a:t>
            </a:r>
            <a:r>
              <a:rPr lang="en-US" altLang="zh-TW" dirty="0" err="1" smtClean="0">
                <a:sym typeface="Wingdings" panose="05000000000000000000" pitchFamily="2" charset="2"/>
              </a:rPr>
              <a:t>Adaboost</a:t>
            </a:r>
            <a:r>
              <a:rPr lang="en-US" altLang="zh-TW" dirty="0" smtClean="0">
                <a:sym typeface="Wingdings" panose="05000000000000000000" pitchFamily="2" charset="2"/>
              </a:rPr>
              <a:t>, </a:t>
            </a:r>
            <a:r>
              <a:rPr lang="en-US" altLang="zh-TW" dirty="0" err="1" smtClean="0">
                <a:sym typeface="Wingdings" panose="05000000000000000000" pitchFamily="2" charset="2"/>
              </a:rPr>
              <a:t>Gradientboost</a:t>
            </a:r>
            <a:endParaRPr lang="en-US" altLang="zh-TW" dirty="0">
              <a:sym typeface="Wingdings" panose="05000000000000000000" pitchFamily="2" charset="2"/>
            </a:endParaRPr>
          </a:p>
        </p:txBody>
      </p:sp>
      <p:pic>
        <p:nvPicPr>
          <p:cNvPr id="6" name="圖片 5"/>
          <p:cNvPicPr>
            <a:picLocks noChangeAspect="1"/>
          </p:cNvPicPr>
          <p:nvPr/>
        </p:nvPicPr>
        <p:blipFill>
          <a:blip r:embed="rId2"/>
          <a:stretch>
            <a:fillRect/>
          </a:stretch>
        </p:blipFill>
        <p:spPr>
          <a:xfrm>
            <a:off x="338137" y="1685925"/>
            <a:ext cx="4542632" cy="2160000"/>
          </a:xfrm>
          <a:prstGeom prst="rect">
            <a:avLst/>
          </a:prstGeom>
        </p:spPr>
      </p:pic>
      <p:pic>
        <p:nvPicPr>
          <p:cNvPr id="7" name="圖片 6"/>
          <p:cNvPicPr>
            <a:picLocks noChangeAspect="1"/>
          </p:cNvPicPr>
          <p:nvPr/>
        </p:nvPicPr>
        <p:blipFill>
          <a:blip r:embed="rId3"/>
          <a:stretch>
            <a:fillRect/>
          </a:stretch>
        </p:blipFill>
        <p:spPr>
          <a:xfrm>
            <a:off x="281866" y="4052180"/>
            <a:ext cx="4610775" cy="1622840"/>
          </a:xfrm>
          <a:prstGeom prst="rect">
            <a:avLst/>
          </a:prstGeom>
        </p:spPr>
      </p:pic>
      <p:pic>
        <p:nvPicPr>
          <p:cNvPr id="8" name="圖片 7"/>
          <p:cNvPicPr>
            <a:picLocks noChangeAspect="1"/>
          </p:cNvPicPr>
          <p:nvPr/>
        </p:nvPicPr>
        <p:blipFill>
          <a:blip r:embed="rId4"/>
          <a:stretch>
            <a:fillRect/>
          </a:stretch>
        </p:blipFill>
        <p:spPr>
          <a:xfrm>
            <a:off x="1799188" y="5764441"/>
            <a:ext cx="1576130" cy="1045934"/>
          </a:xfrm>
          <a:prstGeom prst="rect">
            <a:avLst/>
          </a:prstGeom>
        </p:spPr>
      </p:pic>
      <p:sp>
        <p:nvSpPr>
          <p:cNvPr id="9" name="矩形 8"/>
          <p:cNvSpPr/>
          <p:nvPr/>
        </p:nvSpPr>
        <p:spPr>
          <a:xfrm>
            <a:off x="1695450" y="5083781"/>
            <a:ext cx="1428750" cy="2146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752600" y="6188681"/>
            <a:ext cx="1428750" cy="2146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p:cNvPicPr>
            <a:picLocks noChangeAspect="1"/>
          </p:cNvPicPr>
          <p:nvPr/>
        </p:nvPicPr>
        <p:blipFill>
          <a:blip r:embed="rId5"/>
          <a:stretch>
            <a:fillRect/>
          </a:stretch>
        </p:blipFill>
        <p:spPr>
          <a:xfrm>
            <a:off x="5861760" y="2612180"/>
            <a:ext cx="5598397" cy="2880000"/>
          </a:xfrm>
          <a:prstGeom prst="rect">
            <a:avLst/>
          </a:prstGeom>
        </p:spPr>
      </p:pic>
      <p:sp>
        <p:nvSpPr>
          <p:cNvPr id="12" name="右大括弧 11"/>
          <p:cNvSpPr/>
          <p:nvPr/>
        </p:nvSpPr>
        <p:spPr>
          <a:xfrm>
            <a:off x="5076825" y="2695574"/>
            <a:ext cx="495300" cy="2276475"/>
          </a:xfrm>
          <a:prstGeom prst="rightBrac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002063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4724400" y="3169920"/>
            <a:ext cx="2885726" cy="646331"/>
          </a:xfrm>
          <a:prstGeom prst="rect">
            <a:avLst/>
          </a:prstGeom>
          <a:noFill/>
        </p:spPr>
        <p:txBody>
          <a:bodyPr wrap="none" rtlCol="0">
            <a:spAutoFit/>
          </a:bodyPr>
          <a:lstStyle/>
          <a:p>
            <a:r>
              <a:rPr lang="en-US" altLang="zh-TW" sz="3600" dirty="0" smtClean="0"/>
              <a:t>Deep Learning</a:t>
            </a:r>
            <a:endParaRPr lang="zh-TW" altLang="en-US" sz="3600" dirty="0"/>
          </a:p>
        </p:txBody>
      </p:sp>
    </p:spTree>
    <p:extLst>
      <p:ext uri="{BB962C8B-B14F-4D97-AF65-F5344CB8AC3E}">
        <p14:creationId xmlns:p14="http://schemas.microsoft.com/office/powerpoint/2010/main" val="4003102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2496389" cy="523220"/>
          </a:xfrm>
          <a:prstGeom prst="rect">
            <a:avLst/>
          </a:prstGeom>
          <a:noFill/>
        </p:spPr>
        <p:txBody>
          <a:bodyPr wrap="none" rtlCol="0">
            <a:spAutoFit/>
          </a:bodyPr>
          <a:lstStyle/>
          <a:p>
            <a:r>
              <a:rPr lang="en-US" altLang="zh-TW" sz="2800" dirty="0" smtClean="0"/>
              <a:t>Neural Network</a:t>
            </a:r>
          </a:p>
        </p:txBody>
      </p:sp>
      <p:pic>
        <p:nvPicPr>
          <p:cNvPr id="5" name="圖片 4"/>
          <p:cNvPicPr>
            <a:picLocks noChangeAspect="1"/>
          </p:cNvPicPr>
          <p:nvPr/>
        </p:nvPicPr>
        <p:blipFill>
          <a:blip r:embed="rId2"/>
          <a:stretch>
            <a:fillRect/>
          </a:stretch>
        </p:blipFill>
        <p:spPr>
          <a:xfrm>
            <a:off x="148290" y="1558564"/>
            <a:ext cx="3960000" cy="2294155"/>
          </a:xfrm>
          <a:prstGeom prst="rect">
            <a:avLst/>
          </a:prstGeom>
        </p:spPr>
      </p:pic>
      <p:sp>
        <p:nvSpPr>
          <p:cNvPr id="6" name="矩形 5"/>
          <p:cNvSpPr/>
          <p:nvPr/>
        </p:nvSpPr>
        <p:spPr>
          <a:xfrm>
            <a:off x="0" y="512182"/>
            <a:ext cx="12449175" cy="923330"/>
          </a:xfrm>
          <a:prstGeom prst="rect">
            <a:avLst/>
          </a:prstGeom>
        </p:spPr>
        <p:txBody>
          <a:bodyPr wrap="square">
            <a:spAutoFit/>
          </a:bodyPr>
          <a:lstStyle/>
          <a:p>
            <a:pPr marL="285750" indent="-285750">
              <a:buFontTx/>
              <a:buChar char="-"/>
            </a:pPr>
            <a:r>
              <a:rPr lang="zh-TW" altLang="en-US" dirty="0" smtClean="0">
                <a:sym typeface="Wingdings" panose="05000000000000000000" pitchFamily="2" charset="2"/>
              </a:rPr>
              <a:t>一個</a:t>
            </a:r>
            <a:r>
              <a:rPr lang="en-US" altLang="zh-TW" dirty="0" smtClean="0">
                <a:sym typeface="Wingdings" panose="05000000000000000000" pitchFamily="2" charset="2"/>
              </a:rPr>
              <a:t>Perceptron: sign(x1~xn</a:t>
            </a:r>
            <a:r>
              <a:rPr lang="zh-TW" altLang="en-US" dirty="0">
                <a:sym typeface="Wingdings" panose="05000000000000000000" pitchFamily="2" charset="2"/>
              </a:rPr>
              <a:t>乘</a:t>
            </a:r>
            <a:r>
              <a:rPr lang="zh-TW" altLang="en-US" dirty="0" smtClean="0">
                <a:sym typeface="Wingdings" panose="05000000000000000000" pitchFamily="2" charset="2"/>
              </a:rPr>
              <a:t>上</a:t>
            </a:r>
            <a:r>
              <a:rPr lang="en-US" altLang="zh-TW" dirty="0" smtClean="0">
                <a:sym typeface="Wingdings" panose="05000000000000000000" pitchFamily="2" charset="2"/>
              </a:rPr>
              <a:t>w1~wn </a:t>
            </a:r>
            <a:r>
              <a:rPr lang="zh-TW" altLang="en-US" dirty="0" smtClean="0">
                <a:sym typeface="Wingdings" panose="05000000000000000000" pitchFamily="2" charset="2"/>
              </a:rPr>
              <a:t>扣除</a:t>
            </a:r>
            <a:r>
              <a:rPr lang="en-US" altLang="zh-TW" dirty="0" smtClean="0">
                <a:sym typeface="Wingdings" panose="05000000000000000000" pitchFamily="2" charset="2"/>
              </a:rPr>
              <a:t>w0) =&gt; </a:t>
            </a:r>
            <a:r>
              <a:rPr lang="zh-TW" altLang="en-US" dirty="0" smtClean="0">
                <a:sym typeface="Wingdings" panose="05000000000000000000" pitchFamily="2" charset="2"/>
              </a:rPr>
              <a:t>一</a:t>
            </a:r>
            <a:r>
              <a:rPr lang="zh-TW" altLang="en-US" dirty="0">
                <a:sym typeface="Wingdings" panose="05000000000000000000" pitchFamily="2" charset="2"/>
              </a:rPr>
              <a:t>個</a:t>
            </a:r>
            <a:r>
              <a:rPr lang="en-US" altLang="zh-TW" dirty="0" smtClean="0">
                <a:sym typeface="Wingdings" panose="05000000000000000000" pitchFamily="2" charset="2"/>
              </a:rPr>
              <a:t>g</a:t>
            </a:r>
          </a:p>
          <a:p>
            <a:pPr marL="285750" indent="-285750">
              <a:buFontTx/>
              <a:buChar char="-"/>
            </a:pPr>
            <a:r>
              <a:rPr lang="zh-TW" altLang="en-US" dirty="0" smtClean="0">
                <a:sym typeface="Wingdings" panose="05000000000000000000" pitchFamily="2" charset="2"/>
              </a:rPr>
              <a:t>多個</a:t>
            </a:r>
            <a:r>
              <a:rPr lang="en-US" altLang="zh-TW" dirty="0">
                <a:sym typeface="Wingdings" panose="05000000000000000000" pitchFamily="2" charset="2"/>
              </a:rPr>
              <a:t>P</a:t>
            </a:r>
            <a:r>
              <a:rPr lang="en-US" altLang="zh-TW" dirty="0" smtClean="0">
                <a:sym typeface="Wingdings" panose="05000000000000000000" pitchFamily="2" charset="2"/>
              </a:rPr>
              <a:t>erceptron(g1~gn)</a:t>
            </a:r>
            <a:r>
              <a:rPr lang="zh-TW" altLang="en-US" dirty="0" smtClean="0">
                <a:sym typeface="Wingdings" panose="05000000000000000000" pitchFamily="2" charset="2"/>
              </a:rPr>
              <a:t>乘上</a:t>
            </a:r>
            <a:r>
              <a:rPr lang="el-GR" altLang="zh-TW" dirty="0" smtClean="0">
                <a:sym typeface="Wingdings" panose="05000000000000000000" pitchFamily="2" charset="2"/>
              </a:rPr>
              <a:t>α</a:t>
            </a:r>
            <a:r>
              <a:rPr lang="en-US" altLang="zh-TW" dirty="0" smtClean="0">
                <a:sym typeface="Wingdings" panose="05000000000000000000" pitchFamily="2" charset="2"/>
              </a:rPr>
              <a:t>1~</a:t>
            </a:r>
            <a:r>
              <a:rPr lang="el-GR" altLang="zh-TW" dirty="0">
                <a:sym typeface="Wingdings" panose="05000000000000000000" pitchFamily="2" charset="2"/>
              </a:rPr>
              <a:t> </a:t>
            </a:r>
            <a:r>
              <a:rPr lang="el-GR" altLang="zh-TW" dirty="0" smtClean="0">
                <a:sym typeface="Wingdings" panose="05000000000000000000" pitchFamily="2" charset="2"/>
              </a:rPr>
              <a:t>α</a:t>
            </a:r>
            <a:r>
              <a:rPr lang="en-US" altLang="zh-TW" dirty="0" smtClean="0">
                <a:sym typeface="Wingdings" panose="05000000000000000000" pitchFamily="2" charset="2"/>
              </a:rPr>
              <a:t>n (linear blending) </a:t>
            </a:r>
            <a:r>
              <a:rPr lang="zh-TW" altLang="en-US" dirty="0" smtClean="0">
                <a:sym typeface="Wingdings" panose="05000000000000000000" pitchFamily="2" charset="2"/>
              </a:rPr>
              <a:t>扣除 </a:t>
            </a:r>
            <a:r>
              <a:rPr lang="en-US" altLang="zh-TW" dirty="0" smtClean="0">
                <a:sym typeface="Wingdings" panose="05000000000000000000" pitchFamily="2" charset="2"/>
              </a:rPr>
              <a:t>bias(g0) =&gt; </a:t>
            </a:r>
            <a:r>
              <a:rPr lang="zh-TW" altLang="en-US" dirty="0" smtClean="0">
                <a:sym typeface="Wingdings" panose="05000000000000000000" pitchFamily="2" charset="2"/>
              </a:rPr>
              <a:t>邏輯運算可得到</a:t>
            </a:r>
            <a:r>
              <a:rPr lang="en-US" altLang="zh-TW" dirty="0" smtClean="0">
                <a:sym typeface="Wingdings" panose="05000000000000000000" pitchFamily="2" charset="2"/>
              </a:rPr>
              <a:t>non-linear</a:t>
            </a:r>
            <a:r>
              <a:rPr lang="zh-TW" altLang="en-US" dirty="0" smtClean="0">
                <a:sym typeface="Wingdings" panose="05000000000000000000" pitchFamily="2" charset="2"/>
              </a:rPr>
              <a:t>的邊界 </a:t>
            </a:r>
            <a:r>
              <a:rPr lang="en-US" altLang="zh-TW" dirty="0" smtClean="0">
                <a:sym typeface="Wingdings" panose="05000000000000000000" pitchFamily="2" charset="2"/>
              </a:rPr>
              <a:t>(powerful)</a:t>
            </a:r>
          </a:p>
          <a:p>
            <a:pPr marL="285750" indent="-285750">
              <a:buFontTx/>
              <a:buChar char="-"/>
            </a:pPr>
            <a:r>
              <a:rPr lang="zh-TW" altLang="en-US" dirty="0" smtClean="0">
                <a:sym typeface="Wingdings" panose="05000000000000000000" pitchFamily="2" charset="2"/>
              </a:rPr>
              <a:t>一層多個</a:t>
            </a:r>
            <a:r>
              <a:rPr lang="en-US" altLang="zh-TW" dirty="0" smtClean="0">
                <a:sym typeface="Wingdings" panose="05000000000000000000" pitchFamily="2" charset="2"/>
              </a:rPr>
              <a:t>Perceptron</a:t>
            </a:r>
            <a:r>
              <a:rPr lang="zh-TW" altLang="en-US" dirty="0" smtClean="0">
                <a:sym typeface="Wingdings" panose="05000000000000000000" pitchFamily="2" charset="2"/>
              </a:rPr>
              <a:t>無法計算</a:t>
            </a:r>
            <a:r>
              <a:rPr lang="en-US" altLang="zh-TW" dirty="0" smtClean="0">
                <a:sym typeface="Wingdings" panose="05000000000000000000" pitchFamily="2" charset="2"/>
              </a:rPr>
              <a:t>XOR</a:t>
            </a:r>
            <a:r>
              <a:rPr lang="zh-TW" altLang="en-US" dirty="0" smtClean="0">
                <a:sym typeface="Wingdings" panose="05000000000000000000" pitchFamily="2" charset="2"/>
              </a:rPr>
              <a:t>問題 </a:t>
            </a:r>
            <a:r>
              <a:rPr lang="en-US" altLang="zh-TW" dirty="0" smtClean="0">
                <a:sym typeface="Wingdings" panose="05000000000000000000" pitchFamily="2" charset="2"/>
              </a:rPr>
              <a:t>=&gt;</a:t>
            </a:r>
            <a:r>
              <a:rPr lang="zh-TW" altLang="en-US" dirty="0" smtClean="0">
                <a:sym typeface="Wingdings" panose="05000000000000000000" pitchFamily="2" charset="2"/>
              </a:rPr>
              <a:t> 兩層多個</a:t>
            </a:r>
            <a:r>
              <a:rPr lang="en-US" altLang="zh-TW" dirty="0" smtClean="0">
                <a:sym typeface="Wingdings" panose="05000000000000000000" pitchFamily="2" charset="2"/>
              </a:rPr>
              <a:t>Perceptron (</a:t>
            </a:r>
            <a:r>
              <a:rPr lang="zh-TW" altLang="en-US" dirty="0" smtClean="0">
                <a:sym typeface="Wingdings" panose="05000000000000000000" pitchFamily="2" charset="2"/>
              </a:rPr>
              <a:t>多層多個</a:t>
            </a:r>
            <a:r>
              <a:rPr lang="en-US" altLang="zh-TW" dirty="0" smtClean="0">
                <a:sym typeface="Wingdings" panose="05000000000000000000" pitchFamily="2" charset="2"/>
              </a:rPr>
              <a:t>: MLP) </a:t>
            </a:r>
            <a:r>
              <a:rPr lang="zh-TW" altLang="en-US" dirty="0" smtClean="0">
                <a:sym typeface="Wingdings" panose="05000000000000000000" pitchFamily="2" charset="2"/>
              </a:rPr>
              <a:t>有能力解複雜問題</a:t>
            </a:r>
            <a:endParaRPr lang="en-US" altLang="zh-TW" dirty="0">
              <a:sym typeface="Wingdings" panose="05000000000000000000" pitchFamily="2" charset="2"/>
            </a:endParaRPr>
          </a:p>
        </p:txBody>
      </p:sp>
      <p:pic>
        <p:nvPicPr>
          <p:cNvPr id="7" name="圖片 6"/>
          <p:cNvPicPr>
            <a:picLocks noChangeAspect="1"/>
          </p:cNvPicPr>
          <p:nvPr/>
        </p:nvPicPr>
        <p:blipFill>
          <a:blip r:embed="rId3"/>
          <a:stretch>
            <a:fillRect/>
          </a:stretch>
        </p:blipFill>
        <p:spPr>
          <a:xfrm>
            <a:off x="3165810" y="3975771"/>
            <a:ext cx="3960000" cy="2831482"/>
          </a:xfrm>
          <a:prstGeom prst="rect">
            <a:avLst/>
          </a:prstGeom>
        </p:spPr>
      </p:pic>
      <p:pic>
        <p:nvPicPr>
          <p:cNvPr id="8" name="圖片 7"/>
          <p:cNvPicPr>
            <a:picLocks noChangeAspect="1"/>
          </p:cNvPicPr>
          <p:nvPr/>
        </p:nvPicPr>
        <p:blipFill>
          <a:blip r:embed="rId4"/>
          <a:stretch>
            <a:fillRect/>
          </a:stretch>
        </p:blipFill>
        <p:spPr>
          <a:xfrm>
            <a:off x="7384574" y="4221547"/>
            <a:ext cx="4356000" cy="2402826"/>
          </a:xfrm>
          <a:prstGeom prst="rect">
            <a:avLst/>
          </a:prstGeom>
        </p:spPr>
      </p:pic>
      <p:sp>
        <p:nvSpPr>
          <p:cNvPr id="9" name="向右箭號 8"/>
          <p:cNvSpPr/>
          <p:nvPr/>
        </p:nvSpPr>
        <p:spPr>
          <a:xfrm>
            <a:off x="7005757" y="5655600"/>
            <a:ext cx="378817" cy="316944"/>
          </a:xfrm>
          <a:prstGeom prst="rightArrow">
            <a:avLst/>
          </a:prstGeom>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202340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84303" y="1513537"/>
            <a:ext cx="3960000" cy="2489503"/>
          </a:xfrm>
          <a:prstGeom prst="rect">
            <a:avLst/>
          </a:prstGeom>
        </p:spPr>
      </p:pic>
      <p:sp>
        <p:nvSpPr>
          <p:cNvPr id="5" name="矩形 4"/>
          <p:cNvSpPr/>
          <p:nvPr/>
        </p:nvSpPr>
        <p:spPr>
          <a:xfrm>
            <a:off x="84303" y="512182"/>
            <a:ext cx="3907223" cy="923330"/>
          </a:xfrm>
          <a:prstGeom prst="rect">
            <a:avLst/>
          </a:prstGeom>
        </p:spPr>
        <p:txBody>
          <a:bodyPr wrap="none">
            <a:spAutoFit/>
          </a:bodyPr>
          <a:lstStyle/>
          <a:p>
            <a:pPr marL="285750" indent="-285750">
              <a:buFontTx/>
              <a:buChar char="-"/>
            </a:pPr>
            <a:r>
              <a:rPr lang="en-US" altLang="zh-TW" dirty="0" smtClean="0"/>
              <a:t>Output </a:t>
            </a:r>
            <a:r>
              <a:rPr lang="zh-TW" altLang="en-US" dirty="0" smtClean="0"/>
              <a:t>可以為任何</a:t>
            </a:r>
            <a:r>
              <a:rPr lang="en-US" altLang="zh-TW" dirty="0" smtClean="0"/>
              <a:t>linear model </a:t>
            </a:r>
          </a:p>
          <a:p>
            <a:pPr marL="285750" indent="-285750">
              <a:buFontTx/>
              <a:buChar char="-"/>
            </a:pPr>
            <a:r>
              <a:rPr lang="zh-TW" altLang="en-US" dirty="0" smtClean="0"/>
              <a:t>分類</a:t>
            </a:r>
            <a:r>
              <a:rPr lang="en-US" altLang="zh-TW" dirty="0" smtClean="0"/>
              <a:t>/</a:t>
            </a:r>
            <a:r>
              <a:rPr lang="zh-TW" altLang="en-US" dirty="0" smtClean="0"/>
              <a:t>回歸</a:t>
            </a:r>
            <a:r>
              <a:rPr lang="en-US" altLang="zh-TW" dirty="0" smtClean="0"/>
              <a:t>/soft class (</a:t>
            </a:r>
            <a:r>
              <a:rPr lang="zh-TW" altLang="en-US" dirty="0" smtClean="0"/>
              <a:t>搭配不同</a:t>
            </a:r>
            <a:r>
              <a:rPr lang="en-US" altLang="zh-TW" dirty="0" smtClean="0"/>
              <a:t>err)\</a:t>
            </a:r>
          </a:p>
          <a:p>
            <a:pPr marL="285750" indent="-285750">
              <a:buFontTx/>
              <a:buChar char="-"/>
            </a:pPr>
            <a:r>
              <a:rPr lang="zh-TW" altLang="en-US" dirty="0" smtClean="0"/>
              <a:t>舉</a:t>
            </a:r>
            <a:r>
              <a:rPr lang="en-US" altLang="zh-TW" dirty="0" smtClean="0"/>
              <a:t>output</a:t>
            </a:r>
            <a:r>
              <a:rPr lang="zh-TW" altLang="en-US" dirty="0" smtClean="0"/>
              <a:t>為範例討論</a:t>
            </a:r>
            <a:endParaRPr lang="en-US" altLang="zh-TW" dirty="0"/>
          </a:p>
        </p:txBody>
      </p:sp>
      <p:sp>
        <p:nvSpPr>
          <p:cNvPr id="6" name="文字方塊 5"/>
          <p:cNvSpPr txBox="1"/>
          <p:nvPr/>
        </p:nvSpPr>
        <p:spPr>
          <a:xfrm>
            <a:off x="0" y="-11038"/>
            <a:ext cx="7684219" cy="523220"/>
          </a:xfrm>
          <a:prstGeom prst="rect">
            <a:avLst/>
          </a:prstGeom>
          <a:noFill/>
        </p:spPr>
        <p:txBody>
          <a:bodyPr wrap="none" rtlCol="0">
            <a:spAutoFit/>
          </a:bodyPr>
          <a:lstStyle/>
          <a:p>
            <a:r>
              <a:rPr lang="en-US" altLang="zh-TW" sz="2800" dirty="0" smtClean="0"/>
              <a:t>MLP hypothesis model  (input / transform / output)</a:t>
            </a:r>
          </a:p>
        </p:txBody>
      </p:sp>
      <p:pic>
        <p:nvPicPr>
          <p:cNvPr id="7" name="圖片 6"/>
          <p:cNvPicPr>
            <a:picLocks noChangeAspect="1"/>
          </p:cNvPicPr>
          <p:nvPr/>
        </p:nvPicPr>
        <p:blipFill>
          <a:blip r:embed="rId3"/>
          <a:stretch>
            <a:fillRect/>
          </a:stretch>
        </p:blipFill>
        <p:spPr>
          <a:xfrm>
            <a:off x="4077587" y="1526932"/>
            <a:ext cx="3960000" cy="3040429"/>
          </a:xfrm>
          <a:prstGeom prst="rect">
            <a:avLst/>
          </a:prstGeom>
        </p:spPr>
      </p:pic>
      <p:sp>
        <p:nvSpPr>
          <p:cNvPr id="9" name="矩形 8"/>
          <p:cNvSpPr/>
          <p:nvPr/>
        </p:nvSpPr>
        <p:spPr>
          <a:xfrm>
            <a:off x="3948677" y="525577"/>
            <a:ext cx="4364465" cy="923330"/>
          </a:xfrm>
          <a:prstGeom prst="rect">
            <a:avLst/>
          </a:prstGeom>
        </p:spPr>
        <p:txBody>
          <a:bodyPr wrap="none">
            <a:spAutoFit/>
          </a:bodyPr>
          <a:lstStyle/>
          <a:p>
            <a:pPr marL="285750" indent="-285750">
              <a:buFontTx/>
              <a:buChar char="-"/>
            </a:pPr>
            <a:r>
              <a:rPr lang="en-US" altLang="zh-TW" dirty="0" smtClean="0"/>
              <a:t>Transform</a:t>
            </a:r>
            <a:r>
              <a:rPr lang="zh-TW" altLang="en-US" dirty="0" smtClean="0"/>
              <a:t> 激勵函數的選擇</a:t>
            </a:r>
            <a:endParaRPr lang="en-US" altLang="zh-TW" dirty="0" smtClean="0"/>
          </a:p>
          <a:p>
            <a:pPr marL="285750" indent="-285750">
              <a:buFontTx/>
              <a:buChar char="-"/>
            </a:pPr>
            <a:r>
              <a:rPr lang="en-US" altLang="zh-TW" dirty="0" smtClean="0"/>
              <a:t>Output linear =&gt; </a:t>
            </a:r>
            <a:r>
              <a:rPr lang="zh-TW" altLang="en-US" dirty="0" smtClean="0"/>
              <a:t>內層用</a:t>
            </a:r>
            <a:r>
              <a:rPr lang="en-US" altLang="zh-TW" dirty="0" smtClean="0"/>
              <a:t>linear</a:t>
            </a:r>
            <a:r>
              <a:rPr lang="zh-TW" altLang="en-US" dirty="0" smtClean="0"/>
              <a:t>沒有意義</a:t>
            </a:r>
            <a:endParaRPr lang="en-US" altLang="zh-TW" dirty="0" smtClean="0"/>
          </a:p>
          <a:p>
            <a:pPr marL="285750" indent="-285750">
              <a:buFontTx/>
              <a:buChar char="-"/>
            </a:pPr>
            <a:r>
              <a:rPr lang="zh-TW" altLang="en-US" dirty="0"/>
              <a:t>不</a:t>
            </a:r>
            <a:r>
              <a:rPr lang="zh-TW" altLang="en-US" dirty="0" smtClean="0"/>
              <a:t>選用離散的階梯函數</a:t>
            </a:r>
            <a:r>
              <a:rPr lang="zh-TW" altLang="en-US" dirty="0"/>
              <a:t> </a:t>
            </a:r>
            <a:r>
              <a:rPr lang="en-US" altLang="zh-TW" dirty="0" smtClean="0"/>
              <a:t>=&gt; </a:t>
            </a:r>
            <a:r>
              <a:rPr lang="en-US" altLang="zh-TW" dirty="0" err="1" smtClean="0"/>
              <a:t>tanh</a:t>
            </a:r>
            <a:endParaRPr lang="en-US" altLang="zh-TW" dirty="0"/>
          </a:p>
        </p:txBody>
      </p:sp>
      <p:pic>
        <p:nvPicPr>
          <p:cNvPr id="10" name="圖片 9"/>
          <p:cNvPicPr>
            <a:picLocks noChangeAspect="1"/>
          </p:cNvPicPr>
          <p:nvPr/>
        </p:nvPicPr>
        <p:blipFill>
          <a:blip r:embed="rId4"/>
          <a:stretch>
            <a:fillRect/>
          </a:stretch>
        </p:blipFill>
        <p:spPr>
          <a:xfrm>
            <a:off x="8152151" y="3823092"/>
            <a:ext cx="3960000" cy="2895428"/>
          </a:xfrm>
          <a:prstGeom prst="rect">
            <a:avLst/>
          </a:prstGeom>
        </p:spPr>
      </p:pic>
      <p:pic>
        <p:nvPicPr>
          <p:cNvPr id="12" name="圖片 11"/>
          <p:cNvPicPr>
            <a:picLocks noChangeAspect="1"/>
          </p:cNvPicPr>
          <p:nvPr/>
        </p:nvPicPr>
        <p:blipFill>
          <a:blip r:embed="rId5"/>
          <a:stretch>
            <a:fillRect/>
          </a:stretch>
        </p:blipFill>
        <p:spPr>
          <a:xfrm>
            <a:off x="8152151" y="1310957"/>
            <a:ext cx="3960000" cy="2397608"/>
          </a:xfrm>
          <a:prstGeom prst="rect">
            <a:avLst/>
          </a:prstGeom>
        </p:spPr>
      </p:pic>
      <p:sp>
        <p:nvSpPr>
          <p:cNvPr id="13" name="矩形 12"/>
          <p:cNvSpPr/>
          <p:nvPr/>
        </p:nvSpPr>
        <p:spPr>
          <a:xfrm>
            <a:off x="0" y="6340366"/>
            <a:ext cx="8368817" cy="369332"/>
          </a:xfrm>
          <a:prstGeom prst="rect">
            <a:avLst/>
          </a:prstGeom>
        </p:spPr>
        <p:txBody>
          <a:bodyPr wrap="square">
            <a:spAutoFit/>
          </a:bodyPr>
          <a:lstStyle/>
          <a:p>
            <a:pPr marL="285750" indent="-285750">
              <a:buFontTx/>
              <a:buChar char="-"/>
            </a:pPr>
            <a:r>
              <a:rPr lang="zh-TW" altLang="en-US" dirty="0" smtClean="0"/>
              <a:t>每一層 </a:t>
            </a:r>
            <a:r>
              <a:rPr lang="en-US" altLang="zh-TW" dirty="0" smtClean="0"/>
              <a:t>[x1,x2…]</a:t>
            </a:r>
            <a:r>
              <a:rPr lang="zh-TW" altLang="en-US" dirty="0" smtClean="0"/>
              <a:t>˙</a:t>
            </a:r>
            <a:r>
              <a:rPr lang="en-US" altLang="zh-TW" dirty="0" smtClean="0"/>
              <a:t>[w1,w2….] input</a:t>
            </a:r>
            <a:r>
              <a:rPr lang="zh-TW" altLang="en-US" dirty="0" smtClean="0"/>
              <a:t>向量與權重向量越相似</a:t>
            </a:r>
            <a:r>
              <a:rPr lang="en-US" altLang="zh-TW" dirty="0" smtClean="0"/>
              <a:t>, s</a:t>
            </a:r>
            <a:r>
              <a:rPr lang="zh-TW" altLang="en-US" dirty="0" smtClean="0"/>
              <a:t>越高</a:t>
            </a:r>
            <a:r>
              <a:rPr lang="en-US" altLang="zh-TW" dirty="0" smtClean="0"/>
              <a:t>(</a:t>
            </a:r>
            <a:r>
              <a:rPr lang="en-US" altLang="zh-TW" dirty="0" err="1" smtClean="0"/>
              <a:t>tanh</a:t>
            </a:r>
            <a:r>
              <a:rPr lang="en-US" altLang="zh-TW" dirty="0" smtClean="0"/>
              <a:t>(s)</a:t>
            </a:r>
            <a:r>
              <a:rPr lang="zh-TW" altLang="en-US" dirty="0" smtClean="0"/>
              <a:t>越高</a:t>
            </a:r>
            <a:r>
              <a:rPr lang="en-US" altLang="zh-TW" dirty="0" smtClean="0"/>
              <a:t>)</a:t>
            </a:r>
          </a:p>
        </p:txBody>
      </p:sp>
    </p:spTree>
    <p:extLst>
      <p:ext uri="{BB962C8B-B14F-4D97-AF65-F5344CB8AC3E}">
        <p14:creationId xmlns:p14="http://schemas.microsoft.com/office/powerpoint/2010/main" val="38811832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7237109" cy="523220"/>
          </a:xfrm>
          <a:prstGeom prst="rect">
            <a:avLst/>
          </a:prstGeom>
          <a:noFill/>
        </p:spPr>
        <p:txBody>
          <a:bodyPr wrap="none" rtlCol="0">
            <a:spAutoFit/>
          </a:bodyPr>
          <a:lstStyle/>
          <a:p>
            <a:r>
              <a:rPr lang="en-US" altLang="zh-TW" sz="2800" dirty="0" smtClean="0"/>
              <a:t>How to get best </a:t>
            </a:r>
            <a:r>
              <a:rPr lang="en-US" altLang="zh-TW" sz="2800" dirty="0" err="1" smtClean="0"/>
              <a:t>w</a:t>
            </a:r>
            <a:r>
              <a:rPr lang="en-US" altLang="zh-TW" sz="2800" baseline="-25000" dirty="0" err="1" smtClean="0"/>
              <a:t>ij</a:t>
            </a:r>
            <a:r>
              <a:rPr lang="en-US" altLang="zh-TW" sz="2800" dirty="0" smtClean="0"/>
              <a:t> with err ---- Backpropagation</a:t>
            </a:r>
          </a:p>
        </p:txBody>
      </p:sp>
      <p:pic>
        <p:nvPicPr>
          <p:cNvPr id="6" name="圖片 5"/>
          <p:cNvPicPr>
            <a:picLocks noChangeAspect="1"/>
          </p:cNvPicPr>
          <p:nvPr/>
        </p:nvPicPr>
        <p:blipFill>
          <a:blip r:embed="rId2"/>
          <a:stretch>
            <a:fillRect/>
          </a:stretch>
        </p:blipFill>
        <p:spPr>
          <a:xfrm>
            <a:off x="4599326" y="3157891"/>
            <a:ext cx="3509463" cy="3367715"/>
          </a:xfrm>
          <a:prstGeom prst="rect">
            <a:avLst/>
          </a:prstGeom>
        </p:spPr>
      </p:pic>
      <p:pic>
        <p:nvPicPr>
          <p:cNvPr id="7" name="圖片 6"/>
          <p:cNvPicPr>
            <a:picLocks noChangeAspect="1"/>
          </p:cNvPicPr>
          <p:nvPr/>
        </p:nvPicPr>
        <p:blipFill>
          <a:blip r:embed="rId3"/>
          <a:stretch>
            <a:fillRect/>
          </a:stretch>
        </p:blipFill>
        <p:spPr>
          <a:xfrm>
            <a:off x="221935" y="3178889"/>
            <a:ext cx="4261300" cy="3105995"/>
          </a:xfrm>
          <a:prstGeom prst="rect">
            <a:avLst/>
          </a:prstGeom>
        </p:spPr>
      </p:pic>
      <p:sp>
        <p:nvSpPr>
          <p:cNvPr id="8" name="矩形 7"/>
          <p:cNvSpPr/>
          <p:nvPr/>
        </p:nvSpPr>
        <p:spPr>
          <a:xfrm>
            <a:off x="84303" y="512182"/>
            <a:ext cx="8601009" cy="2031325"/>
          </a:xfrm>
          <a:prstGeom prst="rect">
            <a:avLst/>
          </a:prstGeom>
        </p:spPr>
        <p:txBody>
          <a:bodyPr wrap="none">
            <a:spAutoFit/>
          </a:bodyPr>
          <a:lstStyle/>
          <a:p>
            <a:pPr marL="285750" indent="-285750">
              <a:buFontTx/>
              <a:buChar char="-"/>
            </a:pPr>
            <a:r>
              <a:rPr lang="zh-TW" altLang="en-US" dirty="0" smtClean="0"/>
              <a:t>舉</a:t>
            </a:r>
            <a:r>
              <a:rPr lang="en-US" altLang="zh-TW" dirty="0" smtClean="0"/>
              <a:t>liner regression output</a:t>
            </a:r>
            <a:r>
              <a:rPr lang="zh-TW" altLang="en-US" dirty="0" smtClean="0"/>
              <a:t>為例</a:t>
            </a:r>
            <a:r>
              <a:rPr lang="en-US" altLang="zh-TW" dirty="0" smtClean="0"/>
              <a:t>, err = square , </a:t>
            </a:r>
            <a:r>
              <a:rPr lang="zh-TW" altLang="en-US" dirty="0" smtClean="0"/>
              <a:t>用梯度下降求最佳解 </a:t>
            </a:r>
            <a:r>
              <a:rPr lang="en-US" altLang="zh-TW" dirty="0" smtClean="0"/>
              <a:t>(</a:t>
            </a:r>
            <a:r>
              <a:rPr lang="zh-TW" altLang="en-US" dirty="0" smtClean="0"/>
              <a:t>太多層了怎麼做</a:t>
            </a:r>
            <a:r>
              <a:rPr lang="en-US" altLang="zh-TW" dirty="0" smtClean="0"/>
              <a:t>)</a:t>
            </a:r>
          </a:p>
          <a:p>
            <a:pPr marL="285750" indent="-285750">
              <a:buFontTx/>
              <a:buChar char="-"/>
            </a:pPr>
            <a:r>
              <a:rPr lang="en-US" altLang="zh-TW" dirty="0" smtClean="0"/>
              <a:t>Calculus chain rule =&gt; </a:t>
            </a:r>
            <a:r>
              <a:rPr lang="zh-TW" altLang="en-US" dirty="0" smtClean="0"/>
              <a:t>找出前一層</a:t>
            </a:r>
            <a:r>
              <a:rPr lang="el-GR" altLang="zh-TW" dirty="0" smtClean="0"/>
              <a:t>δ</a:t>
            </a:r>
            <a:r>
              <a:rPr lang="zh-TW" altLang="en-US" dirty="0" smtClean="0"/>
              <a:t> </a:t>
            </a:r>
            <a:r>
              <a:rPr lang="en-US" altLang="zh-TW" dirty="0" smtClean="0"/>
              <a:t>(err =&gt; </a:t>
            </a:r>
            <a:r>
              <a:rPr lang="el-GR" altLang="zh-TW" dirty="0" smtClean="0"/>
              <a:t>δ</a:t>
            </a:r>
            <a:r>
              <a:rPr lang="en-US" altLang="zh-TW" dirty="0" smtClean="0"/>
              <a:t>(L) =&gt; </a:t>
            </a:r>
            <a:r>
              <a:rPr lang="el-GR" altLang="zh-TW" dirty="0" smtClean="0"/>
              <a:t>δ</a:t>
            </a:r>
            <a:r>
              <a:rPr lang="en-US" altLang="zh-TW" dirty="0" smtClean="0"/>
              <a:t>(L-1)….) </a:t>
            </a:r>
            <a:r>
              <a:rPr lang="zh-TW" altLang="en-US" dirty="0" smtClean="0"/>
              <a:t>可以推回去找到變量</a:t>
            </a:r>
            <a:endParaRPr lang="en-US" altLang="zh-TW" dirty="0" smtClean="0"/>
          </a:p>
          <a:p>
            <a:pPr marL="285750" indent="-285750">
              <a:buFontTx/>
              <a:buChar char="-"/>
            </a:pPr>
            <a:r>
              <a:rPr lang="zh-TW" altLang="en-US" dirty="0" smtClean="0"/>
              <a:t>找出最佳解的步驟</a:t>
            </a:r>
            <a:r>
              <a:rPr lang="en-US" altLang="zh-TW" dirty="0" smtClean="0"/>
              <a:t>: </a:t>
            </a:r>
          </a:p>
          <a:p>
            <a:pPr marL="800100" lvl="1" indent="-342900">
              <a:buAutoNum type="arabicPeriod"/>
            </a:pPr>
            <a:r>
              <a:rPr lang="zh-TW" altLang="en-US" dirty="0" smtClean="0"/>
              <a:t>隨便找一組</a:t>
            </a:r>
            <a:r>
              <a:rPr lang="en-US" altLang="zh-TW" dirty="0" err="1"/>
              <a:t>w</a:t>
            </a:r>
            <a:r>
              <a:rPr lang="en-US" altLang="zh-TW" baseline="-25000" dirty="0" err="1"/>
              <a:t>ij</a:t>
            </a:r>
            <a:r>
              <a:rPr lang="zh-TW" altLang="en-US" dirty="0" smtClean="0"/>
              <a:t>先算 </a:t>
            </a:r>
            <a:endParaRPr lang="en-US" altLang="zh-TW" dirty="0" smtClean="0"/>
          </a:p>
          <a:p>
            <a:pPr marL="800100" lvl="1" indent="-342900">
              <a:buAutoNum type="arabicPeriod"/>
            </a:pPr>
            <a:r>
              <a:rPr lang="zh-TW" altLang="en-US" dirty="0" smtClean="0"/>
              <a:t>算出各層</a:t>
            </a:r>
            <a:r>
              <a:rPr lang="en-US" altLang="zh-TW" dirty="0" smtClean="0"/>
              <a:t>xi  (forward)</a:t>
            </a:r>
          </a:p>
          <a:p>
            <a:pPr marL="800100" lvl="1" indent="-342900">
              <a:buAutoNum type="arabicPeriod"/>
            </a:pPr>
            <a:r>
              <a:rPr lang="zh-TW" altLang="en-US" dirty="0" smtClean="0"/>
              <a:t>用</a:t>
            </a:r>
            <a:r>
              <a:rPr lang="en-US" altLang="zh-TW" dirty="0" smtClean="0"/>
              <a:t>err </a:t>
            </a:r>
            <a:r>
              <a:rPr lang="zh-TW" altLang="en-US" dirty="0" smtClean="0"/>
              <a:t>推出各層</a:t>
            </a:r>
            <a:r>
              <a:rPr lang="el-GR" altLang="zh-TW" dirty="0" smtClean="0"/>
              <a:t>δ</a:t>
            </a:r>
            <a:r>
              <a:rPr lang="en-US" altLang="zh-TW" dirty="0" smtClean="0"/>
              <a:t> (backward)</a:t>
            </a:r>
          </a:p>
          <a:p>
            <a:pPr marL="800100" lvl="1" indent="-342900">
              <a:buAutoNum type="arabicPeriod"/>
            </a:pPr>
            <a:r>
              <a:rPr lang="en-US" altLang="zh-TW" dirty="0" smtClean="0"/>
              <a:t>gradient descent</a:t>
            </a:r>
          </a:p>
        </p:txBody>
      </p:sp>
      <p:pic>
        <p:nvPicPr>
          <p:cNvPr id="9" name="圖片 8"/>
          <p:cNvPicPr>
            <a:picLocks noChangeAspect="1"/>
          </p:cNvPicPr>
          <p:nvPr/>
        </p:nvPicPr>
        <p:blipFill>
          <a:blip r:embed="rId4"/>
          <a:stretch>
            <a:fillRect/>
          </a:stretch>
        </p:blipFill>
        <p:spPr>
          <a:xfrm>
            <a:off x="8224880" y="3178889"/>
            <a:ext cx="3861790" cy="1708722"/>
          </a:xfrm>
          <a:prstGeom prst="rect">
            <a:avLst/>
          </a:prstGeom>
        </p:spPr>
      </p:pic>
    </p:spTree>
    <p:extLst>
      <p:ext uri="{BB962C8B-B14F-4D97-AF65-F5344CB8AC3E}">
        <p14:creationId xmlns:p14="http://schemas.microsoft.com/office/powerpoint/2010/main" val="850513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4143827" cy="523220"/>
          </a:xfrm>
          <a:prstGeom prst="rect">
            <a:avLst/>
          </a:prstGeom>
          <a:noFill/>
        </p:spPr>
        <p:txBody>
          <a:bodyPr wrap="none" rtlCol="0">
            <a:spAutoFit/>
          </a:bodyPr>
          <a:lstStyle/>
          <a:p>
            <a:r>
              <a:rPr lang="en-US" altLang="zh-TW" sz="2800" dirty="0" smtClean="0"/>
              <a:t>Deep Learning - why deep?</a:t>
            </a:r>
          </a:p>
        </p:txBody>
      </p:sp>
      <p:pic>
        <p:nvPicPr>
          <p:cNvPr id="6" name="圖片 5"/>
          <p:cNvPicPr>
            <a:picLocks noChangeAspect="1"/>
          </p:cNvPicPr>
          <p:nvPr/>
        </p:nvPicPr>
        <p:blipFill>
          <a:blip r:embed="rId3"/>
          <a:stretch>
            <a:fillRect/>
          </a:stretch>
        </p:blipFill>
        <p:spPr>
          <a:xfrm>
            <a:off x="487680" y="1306512"/>
            <a:ext cx="4320000" cy="2705685"/>
          </a:xfrm>
          <a:prstGeom prst="rect">
            <a:avLst/>
          </a:prstGeom>
        </p:spPr>
      </p:pic>
      <p:pic>
        <p:nvPicPr>
          <p:cNvPr id="7" name="圖片 6"/>
          <p:cNvPicPr>
            <a:picLocks noChangeAspect="1"/>
          </p:cNvPicPr>
          <p:nvPr/>
        </p:nvPicPr>
        <p:blipFill>
          <a:blip r:embed="rId4"/>
          <a:stretch>
            <a:fillRect/>
          </a:stretch>
        </p:blipFill>
        <p:spPr>
          <a:xfrm>
            <a:off x="487680" y="4073157"/>
            <a:ext cx="4320000" cy="2716855"/>
          </a:xfrm>
          <a:prstGeom prst="rect">
            <a:avLst/>
          </a:prstGeom>
        </p:spPr>
      </p:pic>
      <p:pic>
        <p:nvPicPr>
          <p:cNvPr id="8" name="圖片 7"/>
          <p:cNvPicPr>
            <a:picLocks noChangeAspect="1"/>
          </p:cNvPicPr>
          <p:nvPr/>
        </p:nvPicPr>
        <p:blipFill>
          <a:blip r:embed="rId5"/>
          <a:stretch>
            <a:fillRect/>
          </a:stretch>
        </p:blipFill>
        <p:spPr>
          <a:xfrm>
            <a:off x="5227320" y="1306512"/>
            <a:ext cx="6480000" cy="4905557"/>
          </a:xfrm>
          <a:prstGeom prst="rect">
            <a:avLst/>
          </a:prstGeom>
        </p:spPr>
      </p:pic>
      <p:sp>
        <p:nvSpPr>
          <p:cNvPr id="9" name="矩形 8"/>
          <p:cNvSpPr/>
          <p:nvPr/>
        </p:nvSpPr>
        <p:spPr>
          <a:xfrm>
            <a:off x="0" y="466015"/>
            <a:ext cx="11877040" cy="646331"/>
          </a:xfrm>
          <a:prstGeom prst="rect">
            <a:avLst/>
          </a:prstGeom>
        </p:spPr>
        <p:txBody>
          <a:bodyPr wrap="square">
            <a:spAutoFit/>
          </a:bodyPr>
          <a:lstStyle/>
          <a:p>
            <a:pPr marL="285750" indent="-285750">
              <a:buFontTx/>
              <a:buChar char="-"/>
            </a:pPr>
            <a:r>
              <a:rPr lang="zh-TW" altLang="en-US" dirty="0" smtClean="0"/>
              <a:t>多層可以產出抽象特徵加以辨識，但是也比較難設計計算訓練</a:t>
            </a:r>
            <a:endParaRPr lang="en-US" altLang="zh-TW" dirty="0" smtClean="0"/>
          </a:p>
          <a:p>
            <a:pPr marL="285750" indent="-285750">
              <a:buFontTx/>
              <a:buChar char="-"/>
            </a:pPr>
            <a:r>
              <a:rPr lang="zh-TW" altLang="en-US" dirty="0" smtClean="0"/>
              <a:t>技巧</a:t>
            </a:r>
            <a:r>
              <a:rPr lang="en-US" altLang="zh-TW" dirty="0" smtClean="0"/>
              <a:t>:</a:t>
            </a:r>
            <a:r>
              <a:rPr lang="zh-TW" altLang="en-US" dirty="0" smtClean="0"/>
              <a:t> </a:t>
            </a:r>
            <a:r>
              <a:rPr lang="en-US" altLang="zh-TW" dirty="0" smtClean="0"/>
              <a:t>Regularization (</a:t>
            </a:r>
            <a:r>
              <a:rPr lang="zh-TW" altLang="en-US" dirty="0" smtClean="0"/>
              <a:t>各種避免</a:t>
            </a:r>
            <a:r>
              <a:rPr lang="en-US" altLang="zh-TW" dirty="0" smtClean="0"/>
              <a:t>overfitting</a:t>
            </a:r>
            <a:r>
              <a:rPr lang="zh-TW" altLang="en-US" dirty="0" smtClean="0"/>
              <a:t>的方法</a:t>
            </a:r>
            <a:r>
              <a:rPr lang="en-US" altLang="zh-TW" dirty="0" smtClean="0"/>
              <a:t>)/ initialization</a:t>
            </a:r>
            <a:r>
              <a:rPr lang="zh-TW" altLang="en-US" dirty="0" smtClean="0"/>
              <a:t>（決定一開始第一層的權重很重要）又稱為</a:t>
            </a:r>
            <a:r>
              <a:rPr lang="en-US" altLang="zh-TW" dirty="0" smtClean="0"/>
              <a:t>pre-training</a:t>
            </a:r>
            <a:endParaRPr lang="en-US" altLang="zh-TW" dirty="0"/>
          </a:p>
        </p:txBody>
      </p:sp>
    </p:spTree>
    <p:extLst>
      <p:ext uri="{BB962C8B-B14F-4D97-AF65-F5344CB8AC3E}">
        <p14:creationId xmlns:p14="http://schemas.microsoft.com/office/powerpoint/2010/main" val="1171618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1898981" cy="523220"/>
          </a:xfrm>
          <a:prstGeom prst="rect">
            <a:avLst/>
          </a:prstGeom>
          <a:noFill/>
        </p:spPr>
        <p:txBody>
          <a:bodyPr wrap="none" rtlCol="0">
            <a:spAutoFit/>
          </a:bodyPr>
          <a:lstStyle/>
          <a:p>
            <a:r>
              <a:rPr lang="en-US" altLang="zh-TW" sz="2800" dirty="0" smtClean="0"/>
              <a:t>Pre-training</a:t>
            </a:r>
          </a:p>
        </p:txBody>
      </p:sp>
      <p:pic>
        <p:nvPicPr>
          <p:cNvPr id="5" name="圖片 4"/>
          <p:cNvPicPr>
            <a:picLocks noChangeAspect="1"/>
          </p:cNvPicPr>
          <p:nvPr/>
        </p:nvPicPr>
        <p:blipFill>
          <a:blip r:embed="rId2"/>
          <a:stretch>
            <a:fillRect/>
          </a:stretch>
        </p:blipFill>
        <p:spPr>
          <a:xfrm>
            <a:off x="149348" y="2672661"/>
            <a:ext cx="4017539" cy="3645345"/>
          </a:xfrm>
          <a:prstGeom prst="rect">
            <a:avLst/>
          </a:prstGeom>
        </p:spPr>
      </p:pic>
      <p:sp>
        <p:nvSpPr>
          <p:cNvPr id="6" name="矩形 5"/>
          <p:cNvSpPr/>
          <p:nvPr/>
        </p:nvSpPr>
        <p:spPr>
          <a:xfrm>
            <a:off x="0" y="512182"/>
            <a:ext cx="12192000" cy="1477328"/>
          </a:xfrm>
          <a:prstGeom prst="rect">
            <a:avLst/>
          </a:prstGeom>
        </p:spPr>
        <p:txBody>
          <a:bodyPr wrap="square">
            <a:spAutoFit/>
          </a:bodyPr>
          <a:lstStyle/>
          <a:p>
            <a:pPr marL="285750" indent="-285750">
              <a:buFontTx/>
              <a:buChar char="-"/>
            </a:pPr>
            <a:r>
              <a:rPr lang="zh-TW" altLang="en-US" dirty="0" smtClean="0"/>
              <a:t>假設一三層</a:t>
            </a:r>
            <a:r>
              <a:rPr lang="en-US" altLang="zh-TW" dirty="0" smtClean="0"/>
              <a:t>NN, </a:t>
            </a:r>
            <a:r>
              <a:rPr lang="zh-TW" altLang="en-US" dirty="0" smtClean="0"/>
              <a:t>包含了三層權重</a:t>
            </a:r>
            <a:r>
              <a:rPr lang="en-US" altLang="zh-TW" dirty="0" smtClean="0"/>
              <a:t>, </a:t>
            </a:r>
            <a:r>
              <a:rPr lang="zh-TW" altLang="en-US" dirty="0" smtClean="0"/>
              <a:t>傳統上訓練包含 </a:t>
            </a:r>
            <a:r>
              <a:rPr lang="en-US" altLang="zh-TW" dirty="0" smtClean="0"/>
              <a:t>err </a:t>
            </a:r>
            <a:r>
              <a:rPr lang="zh-TW" altLang="en-US" dirty="0" smtClean="0"/>
              <a:t>與 各段</a:t>
            </a:r>
            <a:r>
              <a:rPr lang="en-US" altLang="zh-TW" dirty="0" err="1" smtClean="0"/>
              <a:t>Xij</a:t>
            </a:r>
            <a:r>
              <a:rPr lang="zh-TW" altLang="en-US" dirty="0" smtClean="0"/>
              <a:t>的計算</a:t>
            </a:r>
            <a:r>
              <a:rPr lang="en-US" altLang="zh-TW" dirty="0" smtClean="0"/>
              <a:t>, </a:t>
            </a:r>
            <a:r>
              <a:rPr lang="zh-TW" altLang="en-US" dirty="0" smtClean="0"/>
              <a:t>再用</a:t>
            </a:r>
            <a:r>
              <a:rPr lang="en-US" altLang="zh-TW" dirty="0" err="1" smtClean="0"/>
              <a:t>backprop</a:t>
            </a:r>
            <a:r>
              <a:rPr lang="zh-TW" altLang="en-US" dirty="0" smtClean="0"/>
              <a:t>回推各層</a:t>
            </a:r>
            <a:r>
              <a:rPr lang="en-US" altLang="zh-TW" dirty="0" err="1" smtClean="0"/>
              <a:t>wij</a:t>
            </a:r>
            <a:r>
              <a:rPr lang="zh-TW" altLang="en-US" dirty="0" smtClean="0"/>
              <a:t>權重 </a:t>
            </a:r>
            <a:r>
              <a:rPr lang="en-US" altLang="zh-TW" dirty="0" smtClean="0"/>
              <a:t>(</a:t>
            </a:r>
            <a:r>
              <a:rPr lang="zh-TW" altLang="en-US" dirty="0" smtClean="0"/>
              <a:t>計算繁複</a:t>
            </a:r>
            <a:r>
              <a:rPr lang="en-US" altLang="zh-TW" dirty="0" smtClean="0"/>
              <a:t>)</a:t>
            </a:r>
          </a:p>
          <a:p>
            <a:pPr marL="285750" indent="-285750">
              <a:buFontTx/>
              <a:buChar char="-"/>
            </a:pPr>
            <a:r>
              <a:rPr lang="en-US" altLang="zh-TW" dirty="0" smtClean="0"/>
              <a:t>Pre-training:</a:t>
            </a:r>
            <a:r>
              <a:rPr lang="zh-TW" altLang="en-US" dirty="0" smtClean="0"/>
              <a:t> 分層探討 </a:t>
            </a:r>
            <a:r>
              <a:rPr lang="en-US" altLang="zh-TW" dirty="0" smtClean="0"/>
              <a:t>(</a:t>
            </a:r>
            <a:r>
              <a:rPr lang="zh-TW" altLang="en-US" dirty="0" smtClean="0"/>
              <a:t>先單</a:t>
            </a:r>
            <a:r>
              <a:rPr lang="zh-TW" altLang="en-US" dirty="0"/>
              <a:t>獨</a:t>
            </a:r>
            <a:r>
              <a:rPr lang="zh-TW" altLang="en-US" dirty="0" smtClean="0"/>
              <a:t>探討</a:t>
            </a:r>
            <a:r>
              <a:rPr lang="en-US" altLang="zh-TW" dirty="0" err="1" smtClean="0"/>
              <a:t>wij</a:t>
            </a:r>
            <a:r>
              <a:rPr lang="en-US" altLang="zh-TW" dirty="0" smtClean="0"/>
              <a:t>(1)</a:t>
            </a:r>
            <a:r>
              <a:rPr lang="zh-TW" altLang="en-US" dirty="0" smtClean="0"/>
              <a:t>最佳解</a:t>
            </a:r>
            <a:r>
              <a:rPr lang="en-US" altLang="zh-TW" dirty="0" smtClean="0"/>
              <a:t>, </a:t>
            </a:r>
            <a:r>
              <a:rPr lang="zh-TW" altLang="en-US" dirty="0" smtClean="0"/>
              <a:t>其他層固定</a:t>
            </a:r>
            <a:r>
              <a:rPr lang="en-US" altLang="zh-TW" dirty="0" smtClean="0"/>
              <a:t>, </a:t>
            </a:r>
            <a:r>
              <a:rPr lang="zh-TW" altLang="en-US" dirty="0" smtClean="0"/>
              <a:t>再單獨探討下一層</a:t>
            </a:r>
            <a:r>
              <a:rPr lang="en-US" altLang="zh-TW" dirty="0" smtClean="0"/>
              <a:t>), </a:t>
            </a:r>
            <a:r>
              <a:rPr lang="zh-TW" altLang="en-US" dirty="0" smtClean="0"/>
              <a:t>最後再用</a:t>
            </a:r>
            <a:r>
              <a:rPr lang="en-US" altLang="zh-TW" dirty="0" smtClean="0"/>
              <a:t>training</a:t>
            </a:r>
            <a:r>
              <a:rPr lang="zh-TW" altLang="en-US" dirty="0" smtClean="0"/>
              <a:t> 重新修正各層</a:t>
            </a:r>
            <a:endParaRPr lang="en-US" altLang="zh-TW" dirty="0" smtClean="0"/>
          </a:p>
          <a:p>
            <a:pPr marL="285750" indent="-285750">
              <a:buFontTx/>
              <a:buChar char="-"/>
            </a:pPr>
            <a:r>
              <a:rPr lang="zh-TW" altLang="en-US" dirty="0"/>
              <a:t>權</a:t>
            </a:r>
            <a:r>
              <a:rPr lang="zh-TW" altLang="en-US" dirty="0" smtClean="0"/>
              <a:t>重的意義</a:t>
            </a:r>
            <a:r>
              <a:rPr lang="en-US" altLang="zh-TW" dirty="0" smtClean="0"/>
              <a:t>=&gt;</a:t>
            </a:r>
            <a:r>
              <a:rPr lang="zh-TW" altLang="en-US" dirty="0" smtClean="0"/>
              <a:t> 特徵轉換 </a:t>
            </a:r>
            <a:r>
              <a:rPr lang="en-US" altLang="zh-TW" dirty="0" smtClean="0"/>
              <a:t>(</a:t>
            </a:r>
            <a:r>
              <a:rPr lang="zh-TW" altLang="en-US" dirty="0" smtClean="0"/>
              <a:t>轉成好的特徵</a:t>
            </a:r>
            <a:r>
              <a:rPr lang="en-US" altLang="zh-TW" dirty="0" smtClean="0"/>
              <a:t>), </a:t>
            </a:r>
            <a:r>
              <a:rPr lang="zh-TW" altLang="en-US" dirty="0" smtClean="0"/>
              <a:t>探討各層最佳解使特徵是好的</a:t>
            </a:r>
            <a:r>
              <a:rPr lang="en-US" altLang="zh-TW" dirty="0" smtClean="0"/>
              <a:t>(</a:t>
            </a:r>
            <a:r>
              <a:rPr lang="zh-TW" altLang="en-US" dirty="0" smtClean="0"/>
              <a:t>確保每一層特徵轉換是有效的</a:t>
            </a:r>
            <a:r>
              <a:rPr lang="en-US" altLang="zh-TW" dirty="0" smtClean="0"/>
              <a:t>)</a:t>
            </a:r>
          </a:p>
          <a:p>
            <a:pPr marL="285750" indent="-285750">
              <a:buFontTx/>
              <a:buChar char="-"/>
            </a:pPr>
            <a:r>
              <a:rPr lang="zh-TW" altLang="en-US" dirty="0" smtClean="0"/>
              <a:t>如何找單層最佳解</a:t>
            </a:r>
            <a:r>
              <a:rPr lang="en-US" altLang="zh-TW" dirty="0" smtClean="0"/>
              <a:t>? Ex: auto-encoder =&gt; find identity function (</a:t>
            </a:r>
            <a:r>
              <a:rPr lang="en-US" altLang="zh-TW" dirty="0" err="1" smtClean="0"/>
              <a:t>wij</a:t>
            </a:r>
            <a:r>
              <a:rPr lang="en-US" altLang="zh-TW" dirty="0" smtClean="0"/>
              <a:t> &amp; </a:t>
            </a:r>
            <a:r>
              <a:rPr lang="en-US" altLang="zh-TW" dirty="0" err="1" smtClean="0"/>
              <a:t>wji</a:t>
            </a:r>
            <a:r>
              <a:rPr lang="en-US" altLang="zh-TW" dirty="0" smtClean="0"/>
              <a:t>) </a:t>
            </a:r>
            <a:r>
              <a:rPr lang="zh-TW" altLang="en-US" dirty="0" smtClean="0"/>
              <a:t>找到一個特徵轉換使第二次轉換結果回到原本</a:t>
            </a:r>
            <a:r>
              <a:rPr lang="en-US" altLang="zh-TW" dirty="0" smtClean="0"/>
              <a:t>D</a:t>
            </a:r>
          </a:p>
          <a:p>
            <a:pPr marL="285750" indent="-285750">
              <a:buFontTx/>
              <a:buChar char="-"/>
            </a:pPr>
            <a:r>
              <a:rPr lang="en-US" altLang="zh-TW" dirty="0" smtClean="0"/>
              <a:t>Auto-encoder </a:t>
            </a:r>
            <a:r>
              <a:rPr lang="zh-TW" altLang="en-US" dirty="0" smtClean="0"/>
              <a:t>可做多變化</a:t>
            </a:r>
            <a:r>
              <a:rPr lang="en-US" altLang="zh-TW" dirty="0" smtClean="0"/>
              <a:t>(regularization), </a:t>
            </a:r>
            <a:r>
              <a:rPr lang="en-US" altLang="zh-TW" dirty="0" err="1" smtClean="0"/>
              <a:t>denoise</a:t>
            </a:r>
            <a:r>
              <a:rPr lang="en-US" altLang="zh-TW" dirty="0" smtClean="0"/>
              <a:t> </a:t>
            </a:r>
            <a:r>
              <a:rPr lang="en-US" altLang="zh-TW" dirty="0" err="1" smtClean="0"/>
              <a:t>autoencoder</a:t>
            </a:r>
            <a:r>
              <a:rPr lang="en-US" altLang="zh-TW" dirty="0" smtClean="0"/>
              <a:t>( input</a:t>
            </a:r>
            <a:r>
              <a:rPr lang="zh-TW" altLang="en-US" dirty="0" smtClean="0"/>
              <a:t>加入雜訊</a:t>
            </a:r>
            <a:r>
              <a:rPr lang="en-US" altLang="zh-TW" dirty="0" smtClean="0"/>
              <a:t>, </a:t>
            </a:r>
            <a:r>
              <a:rPr lang="en-US" altLang="zh-TW" dirty="0" err="1" smtClean="0"/>
              <a:t>ouput</a:t>
            </a:r>
            <a:r>
              <a:rPr lang="en-US" altLang="zh-TW" dirty="0" smtClean="0"/>
              <a:t> </a:t>
            </a:r>
            <a:r>
              <a:rPr lang="zh-TW" altLang="en-US" dirty="0" smtClean="0"/>
              <a:t>原本</a:t>
            </a:r>
            <a:r>
              <a:rPr lang="en-US" altLang="zh-TW" dirty="0" smtClean="0"/>
              <a:t>D)</a:t>
            </a:r>
            <a:r>
              <a:rPr lang="zh-TW" altLang="en-US" dirty="0" smtClean="0"/>
              <a:t> </a:t>
            </a:r>
            <a:r>
              <a:rPr lang="en-US" altLang="zh-TW" dirty="0" smtClean="0"/>
              <a:t>=&gt;</a:t>
            </a:r>
            <a:r>
              <a:rPr lang="zh-TW" altLang="en-US" dirty="0" smtClean="0"/>
              <a:t>再有雜訊情況下還能判定</a:t>
            </a:r>
            <a:endParaRPr lang="en-US" altLang="zh-TW" dirty="0" smtClean="0"/>
          </a:p>
        </p:txBody>
      </p:sp>
      <p:pic>
        <p:nvPicPr>
          <p:cNvPr id="7" name="圖片 6"/>
          <p:cNvPicPr>
            <a:picLocks noChangeAspect="1"/>
          </p:cNvPicPr>
          <p:nvPr/>
        </p:nvPicPr>
        <p:blipFill>
          <a:blip r:embed="rId3"/>
          <a:stretch>
            <a:fillRect/>
          </a:stretch>
        </p:blipFill>
        <p:spPr>
          <a:xfrm>
            <a:off x="4374483" y="2672661"/>
            <a:ext cx="3443034" cy="3142110"/>
          </a:xfrm>
          <a:prstGeom prst="rect">
            <a:avLst/>
          </a:prstGeom>
        </p:spPr>
      </p:pic>
      <p:pic>
        <p:nvPicPr>
          <p:cNvPr id="8" name="圖片 7"/>
          <p:cNvPicPr>
            <a:picLocks noChangeAspect="1"/>
          </p:cNvPicPr>
          <p:nvPr/>
        </p:nvPicPr>
        <p:blipFill>
          <a:blip r:embed="rId4"/>
          <a:stretch>
            <a:fillRect/>
          </a:stretch>
        </p:blipFill>
        <p:spPr>
          <a:xfrm>
            <a:off x="8024134" y="2020199"/>
            <a:ext cx="3747319" cy="2475135"/>
          </a:xfrm>
          <a:prstGeom prst="rect">
            <a:avLst/>
          </a:prstGeom>
        </p:spPr>
      </p:pic>
      <p:pic>
        <p:nvPicPr>
          <p:cNvPr id="9" name="圖片 8"/>
          <p:cNvPicPr>
            <a:picLocks noChangeAspect="1"/>
          </p:cNvPicPr>
          <p:nvPr/>
        </p:nvPicPr>
        <p:blipFill>
          <a:blip r:embed="rId5"/>
          <a:stretch>
            <a:fillRect/>
          </a:stretch>
        </p:blipFill>
        <p:spPr>
          <a:xfrm>
            <a:off x="8024134" y="4632299"/>
            <a:ext cx="3747319" cy="2071868"/>
          </a:xfrm>
          <a:prstGeom prst="rect">
            <a:avLst/>
          </a:prstGeom>
        </p:spPr>
      </p:pic>
    </p:spTree>
    <p:extLst>
      <p:ext uri="{BB962C8B-B14F-4D97-AF65-F5344CB8AC3E}">
        <p14:creationId xmlns:p14="http://schemas.microsoft.com/office/powerpoint/2010/main" val="1884646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p:cNvGrpSpPr/>
          <p:nvPr/>
        </p:nvGrpSpPr>
        <p:grpSpPr>
          <a:xfrm>
            <a:off x="837461" y="720365"/>
            <a:ext cx="7467600" cy="5617462"/>
            <a:chOff x="553065" y="533400"/>
            <a:chExt cx="7467600" cy="5617462"/>
          </a:xfrm>
        </p:grpSpPr>
        <p:pic>
          <p:nvPicPr>
            <p:cNvPr id="5" name="圖片 4"/>
            <p:cNvPicPr>
              <a:picLocks noChangeAspect="1"/>
            </p:cNvPicPr>
            <p:nvPr/>
          </p:nvPicPr>
          <p:blipFill>
            <a:blip r:embed="rId2"/>
            <a:stretch>
              <a:fillRect/>
            </a:stretch>
          </p:blipFill>
          <p:spPr>
            <a:xfrm>
              <a:off x="655842" y="4074249"/>
              <a:ext cx="4258698" cy="1519277"/>
            </a:xfrm>
            <a:prstGeom prst="rect">
              <a:avLst/>
            </a:prstGeom>
          </p:spPr>
        </p:pic>
        <p:pic>
          <p:nvPicPr>
            <p:cNvPr id="6" name="圖片 5"/>
            <p:cNvPicPr>
              <a:picLocks noChangeAspect="1"/>
            </p:cNvPicPr>
            <p:nvPr/>
          </p:nvPicPr>
          <p:blipFill>
            <a:blip r:embed="rId3"/>
            <a:stretch>
              <a:fillRect/>
            </a:stretch>
          </p:blipFill>
          <p:spPr>
            <a:xfrm>
              <a:off x="655842" y="5857455"/>
              <a:ext cx="2368726" cy="293407"/>
            </a:xfrm>
            <a:prstGeom prst="rect">
              <a:avLst/>
            </a:prstGeom>
          </p:spPr>
        </p:pic>
        <p:pic>
          <p:nvPicPr>
            <p:cNvPr id="8" name="圖片 7"/>
            <p:cNvPicPr>
              <a:picLocks noChangeAspect="1"/>
            </p:cNvPicPr>
            <p:nvPr/>
          </p:nvPicPr>
          <p:blipFill>
            <a:blip r:embed="rId4"/>
            <a:stretch>
              <a:fillRect/>
            </a:stretch>
          </p:blipFill>
          <p:spPr>
            <a:xfrm>
              <a:off x="553065" y="533400"/>
              <a:ext cx="7467600" cy="2133600"/>
            </a:xfrm>
            <a:prstGeom prst="rect">
              <a:avLst/>
            </a:prstGeom>
          </p:spPr>
        </p:pic>
        <p:pic>
          <p:nvPicPr>
            <p:cNvPr id="9" name="圖片 8"/>
            <p:cNvPicPr>
              <a:picLocks noChangeAspect="1"/>
            </p:cNvPicPr>
            <p:nvPr/>
          </p:nvPicPr>
          <p:blipFill>
            <a:blip r:embed="rId5"/>
            <a:stretch>
              <a:fillRect/>
            </a:stretch>
          </p:blipFill>
          <p:spPr>
            <a:xfrm>
              <a:off x="1419993" y="2667000"/>
              <a:ext cx="3000375" cy="1190625"/>
            </a:xfrm>
            <a:prstGeom prst="rect">
              <a:avLst/>
            </a:prstGeom>
          </p:spPr>
        </p:pic>
      </p:grpSp>
      <p:pic>
        <p:nvPicPr>
          <p:cNvPr id="21" name="圖片 20"/>
          <p:cNvPicPr>
            <a:picLocks noChangeAspect="1"/>
          </p:cNvPicPr>
          <p:nvPr/>
        </p:nvPicPr>
        <p:blipFill>
          <a:blip r:embed="rId6"/>
          <a:stretch>
            <a:fillRect/>
          </a:stretch>
        </p:blipFill>
        <p:spPr>
          <a:xfrm>
            <a:off x="8094707" y="3511082"/>
            <a:ext cx="3624664" cy="2926334"/>
          </a:xfrm>
          <a:prstGeom prst="rect">
            <a:avLst/>
          </a:prstGeom>
        </p:spPr>
      </p:pic>
      <p:sp>
        <p:nvSpPr>
          <p:cNvPr id="22" name="文字方塊 21"/>
          <p:cNvSpPr txBox="1"/>
          <p:nvPr/>
        </p:nvSpPr>
        <p:spPr>
          <a:xfrm>
            <a:off x="0" y="-11038"/>
            <a:ext cx="5092356" cy="523220"/>
          </a:xfrm>
          <a:prstGeom prst="rect">
            <a:avLst/>
          </a:prstGeom>
          <a:noFill/>
        </p:spPr>
        <p:txBody>
          <a:bodyPr wrap="none" rtlCol="0">
            <a:spAutoFit/>
          </a:bodyPr>
          <a:lstStyle/>
          <a:p>
            <a:r>
              <a:rPr lang="en-US" altLang="zh-TW" sz="2800" dirty="0" smtClean="0"/>
              <a:t>Machine Learning flow procedure</a:t>
            </a:r>
          </a:p>
        </p:txBody>
      </p:sp>
      <p:pic>
        <p:nvPicPr>
          <p:cNvPr id="25" name="圖片 24"/>
          <p:cNvPicPr>
            <a:picLocks noChangeAspect="1"/>
          </p:cNvPicPr>
          <p:nvPr/>
        </p:nvPicPr>
        <p:blipFill>
          <a:blip r:embed="rId7"/>
          <a:stretch>
            <a:fillRect/>
          </a:stretch>
        </p:blipFill>
        <p:spPr>
          <a:xfrm>
            <a:off x="5718433" y="2890494"/>
            <a:ext cx="2790825" cy="314325"/>
          </a:xfrm>
          <a:prstGeom prst="rect">
            <a:avLst/>
          </a:prstGeom>
          <a:ln>
            <a:solidFill>
              <a:schemeClr val="tx1"/>
            </a:solidFill>
          </a:ln>
        </p:spPr>
      </p:pic>
      <p:sp>
        <p:nvSpPr>
          <p:cNvPr id="2" name="文字方塊 1"/>
          <p:cNvSpPr txBox="1"/>
          <p:nvPr/>
        </p:nvSpPr>
        <p:spPr>
          <a:xfrm>
            <a:off x="3773661" y="3428307"/>
            <a:ext cx="2637389" cy="646331"/>
          </a:xfrm>
          <a:prstGeom prst="rect">
            <a:avLst/>
          </a:prstGeom>
          <a:noFill/>
        </p:spPr>
        <p:txBody>
          <a:bodyPr wrap="none" rtlCol="0">
            <a:spAutoFit/>
          </a:bodyPr>
          <a:lstStyle/>
          <a:p>
            <a:r>
              <a:rPr lang="zh-TW" altLang="en-US" dirty="0" smtClean="0"/>
              <a:t>推測可能的公式</a:t>
            </a:r>
            <a:r>
              <a:rPr lang="en-US" altLang="zh-TW" dirty="0" smtClean="0"/>
              <a:t>(pattern)</a:t>
            </a:r>
          </a:p>
          <a:p>
            <a:r>
              <a:rPr lang="zh-TW" altLang="en-US" dirty="0" smtClean="0"/>
              <a:t>通常有一群</a:t>
            </a:r>
            <a:r>
              <a:rPr lang="en-US" altLang="zh-TW" dirty="0" smtClean="0"/>
              <a:t>(h1/h2/h3)</a:t>
            </a:r>
            <a:endParaRPr lang="zh-TW" altLang="en-US" dirty="0"/>
          </a:p>
        </p:txBody>
      </p:sp>
      <p:sp>
        <p:nvSpPr>
          <p:cNvPr id="11" name="文字方塊 10"/>
          <p:cNvSpPr txBox="1"/>
          <p:nvPr/>
        </p:nvSpPr>
        <p:spPr>
          <a:xfrm>
            <a:off x="3204576" y="846474"/>
            <a:ext cx="3539752" cy="369332"/>
          </a:xfrm>
          <a:prstGeom prst="rect">
            <a:avLst/>
          </a:prstGeom>
          <a:noFill/>
        </p:spPr>
        <p:txBody>
          <a:bodyPr wrap="none" rtlCol="0">
            <a:spAutoFit/>
          </a:bodyPr>
          <a:lstStyle/>
          <a:p>
            <a:r>
              <a:rPr lang="en-US" altLang="zh-TW" dirty="0" smtClean="0"/>
              <a:t>Input X </a:t>
            </a:r>
            <a:r>
              <a:rPr lang="zh-TW" altLang="en-US" dirty="0" smtClean="0"/>
              <a:t>與 </a:t>
            </a:r>
            <a:r>
              <a:rPr lang="en-US" altLang="zh-TW" dirty="0" smtClean="0"/>
              <a:t>Output</a:t>
            </a:r>
            <a:r>
              <a:rPr lang="zh-TW" altLang="en-US" dirty="0" smtClean="0"/>
              <a:t> </a:t>
            </a:r>
            <a:r>
              <a:rPr lang="en-US" altLang="zh-TW" dirty="0" smtClean="0"/>
              <a:t>Y</a:t>
            </a:r>
            <a:r>
              <a:rPr lang="zh-TW" altLang="en-US" dirty="0" smtClean="0"/>
              <a:t> 有未知的</a:t>
            </a:r>
            <a:r>
              <a:rPr lang="en-US" altLang="zh-TW" dirty="0" smtClean="0"/>
              <a:t>f</a:t>
            </a:r>
            <a:r>
              <a:rPr lang="zh-TW" altLang="en-US" dirty="0" smtClean="0"/>
              <a:t>關係</a:t>
            </a:r>
            <a:endParaRPr lang="zh-TW" altLang="en-US" dirty="0"/>
          </a:p>
        </p:txBody>
      </p:sp>
      <p:sp>
        <p:nvSpPr>
          <p:cNvPr id="12" name="文字方塊 11"/>
          <p:cNvSpPr txBox="1"/>
          <p:nvPr/>
        </p:nvSpPr>
        <p:spPr>
          <a:xfrm>
            <a:off x="6019854" y="1407540"/>
            <a:ext cx="2946640" cy="646331"/>
          </a:xfrm>
          <a:prstGeom prst="rect">
            <a:avLst/>
          </a:prstGeom>
          <a:noFill/>
        </p:spPr>
        <p:txBody>
          <a:bodyPr wrap="none" rtlCol="0">
            <a:spAutoFit/>
          </a:bodyPr>
          <a:lstStyle/>
          <a:p>
            <a:r>
              <a:rPr lang="en-US" altLang="zh-TW" dirty="0" smtClean="0"/>
              <a:t>g = </a:t>
            </a:r>
            <a:r>
              <a:rPr lang="zh-TW" altLang="en-US" dirty="0" smtClean="0"/>
              <a:t>推測的結果希望很接近</a:t>
            </a:r>
            <a:r>
              <a:rPr lang="en-US" altLang="zh-TW" dirty="0" smtClean="0"/>
              <a:t>f </a:t>
            </a:r>
          </a:p>
          <a:p>
            <a:r>
              <a:rPr lang="en-US" altLang="zh-TW" dirty="0" smtClean="0"/>
              <a:t>g : X </a:t>
            </a:r>
            <a:r>
              <a:rPr lang="en-US" altLang="zh-TW" dirty="0" smtClean="0">
                <a:sym typeface="Wingdings" panose="05000000000000000000" pitchFamily="2" charset="2"/>
              </a:rPr>
              <a:t> Y (f : X  Y)</a:t>
            </a:r>
            <a:endParaRPr lang="zh-TW" altLang="en-US" dirty="0"/>
          </a:p>
        </p:txBody>
      </p:sp>
      <p:sp>
        <p:nvSpPr>
          <p:cNvPr id="14" name="文字方塊 13"/>
          <p:cNvSpPr txBox="1"/>
          <p:nvPr/>
        </p:nvSpPr>
        <p:spPr>
          <a:xfrm>
            <a:off x="3350495" y="5867957"/>
            <a:ext cx="3872470" cy="646331"/>
          </a:xfrm>
          <a:prstGeom prst="rect">
            <a:avLst/>
          </a:prstGeom>
          <a:noFill/>
        </p:spPr>
        <p:txBody>
          <a:bodyPr wrap="none" rtlCol="0">
            <a:spAutoFit/>
          </a:bodyPr>
          <a:lstStyle/>
          <a:p>
            <a:r>
              <a:rPr lang="en-US" altLang="zh-TW" dirty="0" smtClean="0"/>
              <a:t>Hypothesis set in algorism</a:t>
            </a:r>
          </a:p>
          <a:p>
            <a:r>
              <a:rPr lang="en-US" altLang="zh-TW" dirty="0" smtClean="0"/>
              <a:t>will decide the final suitable hypothesis</a:t>
            </a:r>
            <a:endParaRPr lang="zh-TW" altLang="en-US" dirty="0"/>
          </a:p>
        </p:txBody>
      </p:sp>
    </p:spTree>
    <p:extLst>
      <p:ext uri="{BB962C8B-B14F-4D97-AF65-F5344CB8AC3E}">
        <p14:creationId xmlns:p14="http://schemas.microsoft.com/office/powerpoint/2010/main" val="31184854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4366836" cy="523220"/>
          </a:xfrm>
          <a:prstGeom prst="rect">
            <a:avLst/>
          </a:prstGeom>
          <a:noFill/>
        </p:spPr>
        <p:txBody>
          <a:bodyPr wrap="none" rtlCol="0">
            <a:spAutoFit/>
          </a:bodyPr>
          <a:lstStyle/>
          <a:p>
            <a:r>
              <a:rPr lang="en-US" altLang="zh-TW" sz="2800" dirty="0" smtClean="0"/>
              <a:t>PCA and linear auto-encoder</a:t>
            </a:r>
          </a:p>
        </p:txBody>
      </p:sp>
      <p:sp>
        <p:nvSpPr>
          <p:cNvPr id="5" name="矩形 4"/>
          <p:cNvSpPr/>
          <p:nvPr/>
        </p:nvSpPr>
        <p:spPr>
          <a:xfrm>
            <a:off x="0" y="512182"/>
            <a:ext cx="12192000" cy="923330"/>
          </a:xfrm>
          <a:prstGeom prst="rect">
            <a:avLst/>
          </a:prstGeom>
        </p:spPr>
        <p:txBody>
          <a:bodyPr wrap="square">
            <a:spAutoFit/>
          </a:bodyPr>
          <a:lstStyle/>
          <a:p>
            <a:pPr marL="285750" indent="-285750">
              <a:buFontTx/>
              <a:buChar char="-"/>
            </a:pPr>
            <a:r>
              <a:rPr lang="en-US" altLang="zh-TW" dirty="0" smtClean="0"/>
              <a:t>Auto-encoder </a:t>
            </a:r>
            <a:r>
              <a:rPr lang="zh-TW" altLang="en-US" dirty="0" smtClean="0"/>
              <a:t>把激勵函數刪除 </a:t>
            </a:r>
            <a:r>
              <a:rPr lang="en-US" altLang="zh-TW" dirty="0" smtClean="0"/>
              <a:t>=&gt;</a:t>
            </a:r>
            <a:r>
              <a:rPr lang="zh-TW" altLang="en-US" dirty="0" smtClean="0"/>
              <a:t> 用</a:t>
            </a:r>
            <a:r>
              <a:rPr lang="en-US" altLang="zh-TW" dirty="0" err="1" smtClean="0"/>
              <a:t>wij</a:t>
            </a:r>
            <a:r>
              <a:rPr lang="en-US" altLang="zh-TW" dirty="0" smtClean="0"/>
              <a:t>(1)</a:t>
            </a:r>
            <a:r>
              <a:rPr lang="zh-TW" altLang="en-US" dirty="0" smtClean="0"/>
              <a:t>線性模型當作下一層的</a:t>
            </a:r>
            <a:r>
              <a:rPr lang="en-US" altLang="zh-TW" dirty="0" smtClean="0"/>
              <a:t>input</a:t>
            </a:r>
            <a:r>
              <a:rPr lang="zh-TW" altLang="en-US" dirty="0" smtClean="0"/>
              <a:t> </a:t>
            </a:r>
            <a:r>
              <a:rPr lang="en-US" altLang="zh-TW" dirty="0" smtClean="0"/>
              <a:t>=&gt; </a:t>
            </a:r>
            <a:r>
              <a:rPr lang="en-US" altLang="zh-TW" dirty="0" err="1" smtClean="0"/>
              <a:t>wji</a:t>
            </a:r>
            <a:r>
              <a:rPr lang="en-US" altLang="zh-TW" dirty="0" smtClean="0"/>
              <a:t>(2) </a:t>
            </a:r>
            <a:r>
              <a:rPr lang="zh-TW" altLang="en-US" dirty="0" smtClean="0"/>
              <a:t>要算回原本的</a:t>
            </a:r>
            <a:r>
              <a:rPr lang="en-US" altLang="zh-TW" dirty="0" smtClean="0"/>
              <a:t>D (</a:t>
            </a:r>
            <a:r>
              <a:rPr lang="zh-TW" altLang="en-US" dirty="0" smtClean="0"/>
              <a:t>找最佳解</a:t>
            </a:r>
            <a:r>
              <a:rPr lang="en-US" altLang="zh-TW" dirty="0" smtClean="0"/>
              <a:t>?)</a:t>
            </a:r>
          </a:p>
          <a:p>
            <a:pPr marL="285750" indent="-285750">
              <a:buFontTx/>
              <a:buChar char="-"/>
            </a:pPr>
            <a:r>
              <a:rPr lang="en-US" altLang="zh-TW" dirty="0" err="1" smtClean="0"/>
              <a:t>Ein</a:t>
            </a:r>
            <a:r>
              <a:rPr lang="en-US" altLang="zh-TW" dirty="0" smtClean="0"/>
              <a:t>(h)</a:t>
            </a:r>
            <a:r>
              <a:rPr lang="zh-TW" altLang="en-US" dirty="0" smtClean="0"/>
              <a:t>找最佳解</a:t>
            </a:r>
            <a:r>
              <a:rPr lang="en-US" altLang="zh-TW" dirty="0" smtClean="0"/>
              <a:t>W=&gt; top eigenvector V (</a:t>
            </a:r>
            <a:r>
              <a:rPr lang="zh-TW" altLang="en-US" dirty="0" smtClean="0"/>
              <a:t>投影到不同的特徵維度</a:t>
            </a:r>
            <a:r>
              <a:rPr lang="en-US" altLang="zh-TW" dirty="0" smtClean="0"/>
              <a:t>, </a:t>
            </a:r>
            <a:r>
              <a:rPr lang="zh-TW" altLang="en-US" dirty="0" smtClean="0"/>
              <a:t>留下最有效的 </a:t>
            </a:r>
            <a:r>
              <a:rPr lang="en-US" altLang="zh-TW" dirty="0" smtClean="0"/>
              <a:t>=&gt; maximize magnitude)</a:t>
            </a:r>
          </a:p>
          <a:p>
            <a:pPr marL="285750" indent="-285750">
              <a:buFontTx/>
              <a:buChar char="-"/>
            </a:pPr>
            <a:r>
              <a:rPr lang="en-US" altLang="zh-TW" dirty="0" smtClean="0"/>
              <a:t>PCA </a:t>
            </a:r>
            <a:r>
              <a:rPr lang="zh-TW" altLang="en-US" dirty="0" smtClean="0"/>
              <a:t>的概念源自於</a:t>
            </a:r>
            <a:r>
              <a:rPr lang="en-US" altLang="zh-TW" dirty="0" smtClean="0"/>
              <a:t>linear auto-encoder (</a:t>
            </a:r>
            <a:r>
              <a:rPr lang="zh-TW" altLang="en-US" dirty="0"/>
              <a:t>原本的特徵</a:t>
            </a:r>
            <a:r>
              <a:rPr lang="zh-TW" altLang="en-US" dirty="0" smtClean="0"/>
              <a:t>維度線性變化作特徵轉換</a:t>
            </a:r>
            <a:r>
              <a:rPr lang="en-US" altLang="zh-TW" dirty="0" smtClean="0"/>
              <a:t>, </a:t>
            </a:r>
            <a:r>
              <a:rPr lang="zh-TW" altLang="en-US" dirty="0" smtClean="0"/>
              <a:t>留下最變化量最大的</a:t>
            </a:r>
            <a:r>
              <a:rPr lang="en-US" altLang="zh-TW" dirty="0"/>
              <a:t> </a:t>
            </a:r>
            <a:r>
              <a:rPr lang="en-US" altLang="zh-TW" dirty="0" smtClean="0"/>
              <a:t>=&gt; </a:t>
            </a:r>
            <a:r>
              <a:rPr lang="zh-TW" altLang="en-US" dirty="0" smtClean="0"/>
              <a:t>達到降維的效果）</a:t>
            </a:r>
            <a:endParaRPr lang="en-US" altLang="zh-TW" dirty="0" smtClean="0"/>
          </a:p>
        </p:txBody>
      </p:sp>
      <p:pic>
        <p:nvPicPr>
          <p:cNvPr id="6" name="圖片 5"/>
          <p:cNvPicPr>
            <a:picLocks noChangeAspect="1"/>
          </p:cNvPicPr>
          <p:nvPr/>
        </p:nvPicPr>
        <p:blipFill>
          <a:blip r:embed="rId2"/>
          <a:stretch>
            <a:fillRect/>
          </a:stretch>
        </p:blipFill>
        <p:spPr>
          <a:xfrm>
            <a:off x="6096000" y="1607290"/>
            <a:ext cx="5400000" cy="3718596"/>
          </a:xfrm>
          <a:prstGeom prst="rect">
            <a:avLst/>
          </a:prstGeom>
        </p:spPr>
      </p:pic>
      <p:pic>
        <p:nvPicPr>
          <p:cNvPr id="7" name="圖片 6"/>
          <p:cNvPicPr>
            <a:picLocks noChangeAspect="1"/>
          </p:cNvPicPr>
          <p:nvPr/>
        </p:nvPicPr>
        <p:blipFill>
          <a:blip r:embed="rId3"/>
          <a:stretch>
            <a:fillRect/>
          </a:stretch>
        </p:blipFill>
        <p:spPr>
          <a:xfrm>
            <a:off x="255814" y="1607290"/>
            <a:ext cx="5400000" cy="3816153"/>
          </a:xfrm>
          <a:prstGeom prst="rect">
            <a:avLst/>
          </a:prstGeom>
        </p:spPr>
      </p:pic>
      <p:pic>
        <p:nvPicPr>
          <p:cNvPr id="8" name="圖片 7"/>
          <p:cNvPicPr>
            <a:picLocks noChangeAspect="1"/>
          </p:cNvPicPr>
          <p:nvPr/>
        </p:nvPicPr>
        <p:blipFill>
          <a:blip r:embed="rId4"/>
          <a:stretch>
            <a:fillRect/>
          </a:stretch>
        </p:blipFill>
        <p:spPr>
          <a:xfrm>
            <a:off x="878486" y="5548248"/>
            <a:ext cx="4154656" cy="576765"/>
          </a:xfrm>
          <a:prstGeom prst="rect">
            <a:avLst/>
          </a:prstGeom>
        </p:spPr>
      </p:pic>
      <p:pic>
        <p:nvPicPr>
          <p:cNvPr id="9" name="圖片 8"/>
          <p:cNvPicPr>
            <a:picLocks noChangeAspect="1"/>
          </p:cNvPicPr>
          <p:nvPr/>
        </p:nvPicPr>
        <p:blipFill>
          <a:blip r:embed="rId5"/>
          <a:stretch>
            <a:fillRect/>
          </a:stretch>
        </p:blipFill>
        <p:spPr>
          <a:xfrm>
            <a:off x="1057331" y="6249818"/>
            <a:ext cx="3796965" cy="585514"/>
          </a:xfrm>
          <a:prstGeom prst="rect">
            <a:avLst/>
          </a:prstGeom>
        </p:spPr>
      </p:pic>
      <p:sp>
        <p:nvSpPr>
          <p:cNvPr id="10" name="弧形向右箭號 9"/>
          <p:cNvSpPr/>
          <p:nvPr/>
        </p:nvSpPr>
        <p:spPr>
          <a:xfrm>
            <a:off x="555585" y="5081286"/>
            <a:ext cx="196769" cy="46696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弧形向右箭號 10"/>
          <p:cNvSpPr/>
          <p:nvPr/>
        </p:nvSpPr>
        <p:spPr>
          <a:xfrm>
            <a:off x="520267" y="6016337"/>
            <a:ext cx="196769" cy="46696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矩形 12"/>
          <p:cNvSpPr/>
          <p:nvPr/>
        </p:nvSpPr>
        <p:spPr>
          <a:xfrm>
            <a:off x="4940101" y="6139466"/>
            <a:ext cx="3041025" cy="646331"/>
          </a:xfrm>
          <a:prstGeom prst="rect">
            <a:avLst/>
          </a:prstGeom>
        </p:spPr>
        <p:txBody>
          <a:bodyPr wrap="none">
            <a:spAutoFit/>
          </a:bodyPr>
          <a:lstStyle/>
          <a:p>
            <a:r>
              <a:rPr lang="en-US" altLang="zh-TW" dirty="0" err="1" smtClean="0"/>
              <a:t>Ein</a:t>
            </a:r>
            <a:r>
              <a:rPr lang="zh-TW" altLang="en-US" dirty="0" smtClean="0"/>
              <a:t>最小的最佳解</a:t>
            </a:r>
            <a:r>
              <a:rPr lang="en-US" altLang="zh-TW" dirty="0" smtClean="0"/>
              <a:t>w</a:t>
            </a:r>
          </a:p>
          <a:p>
            <a:r>
              <a:rPr lang="en-US" altLang="zh-TW" dirty="0" err="1"/>
              <a:t>e</a:t>
            </a:r>
            <a:r>
              <a:rPr lang="en-US" altLang="zh-TW" dirty="0" err="1" smtClean="0"/>
              <a:t>igenvaule</a:t>
            </a:r>
            <a:r>
              <a:rPr lang="en-US" altLang="zh-TW" dirty="0" smtClean="0"/>
              <a:t> </a:t>
            </a:r>
            <a:r>
              <a:rPr lang="zh-TW" altLang="en-US" dirty="0" smtClean="0"/>
              <a:t>最大的</a:t>
            </a:r>
            <a:r>
              <a:rPr lang="en-US" altLang="zh-TW" dirty="0" smtClean="0"/>
              <a:t>eigenvector</a:t>
            </a:r>
            <a:endParaRPr lang="zh-TW" altLang="en-US" dirty="0"/>
          </a:p>
        </p:txBody>
      </p:sp>
    </p:spTree>
    <p:extLst>
      <p:ext uri="{BB962C8B-B14F-4D97-AF65-F5344CB8AC3E}">
        <p14:creationId xmlns:p14="http://schemas.microsoft.com/office/powerpoint/2010/main" val="2653532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3291840" y="3077602"/>
            <a:ext cx="6403035" cy="523220"/>
          </a:xfrm>
          <a:prstGeom prst="rect">
            <a:avLst/>
          </a:prstGeom>
          <a:noFill/>
        </p:spPr>
        <p:txBody>
          <a:bodyPr wrap="none" rtlCol="0">
            <a:spAutoFit/>
          </a:bodyPr>
          <a:lstStyle/>
          <a:p>
            <a:r>
              <a:rPr lang="en-US" altLang="zh-TW" sz="2800" dirty="0" smtClean="0"/>
              <a:t>Radial </a:t>
            </a:r>
            <a:r>
              <a:rPr lang="en-US" altLang="zh-TW" sz="2800" dirty="0"/>
              <a:t>B</a:t>
            </a:r>
            <a:r>
              <a:rPr lang="en-US" altLang="zh-TW" sz="2800" dirty="0" smtClean="0"/>
              <a:t>ases Function Network Algorithm</a:t>
            </a:r>
          </a:p>
        </p:txBody>
      </p:sp>
    </p:spTree>
    <p:extLst>
      <p:ext uri="{BB962C8B-B14F-4D97-AF65-F5344CB8AC3E}">
        <p14:creationId xmlns:p14="http://schemas.microsoft.com/office/powerpoint/2010/main" val="1223708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4636293" y="2182515"/>
            <a:ext cx="4320000" cy="3137251"/>
          </a:xfrm>
          <a:prstGeom prst="rect">
            <a:avLst/>
          </a:prstGeom>
        </p:spPr>
      </p:pic>
      <p:pic>
        <p:nvPicPr>
          <p:cNvPr id="6" name="圖片 5"/>
          <p:cNvPicPr>
            <a:picLocks noChangeAspect="1"/>
          </p:cNvPicPr>
          <p:nvPr/>
        </p:nvPicPr>
        <p:blipFill>
          <a:blip r:embed="rId3"/>
          <a:stretch>
            <a:fillRect/>
          </a:stretch>
        </p:blipFill>
        <p:spPr>
          <a:xfrm>
            <a:off x="9113192" y="2182515"/>
            <a:ext cx="2880000" cy="2229677"/>
          </a:xfrm>
          <a:prstGeom prst="rect">
            <a:avLst/>
          </a:prstGeom>
        </p:spPr>
      </p:pic>
      <p:pic>
        <p:nvPicPr>
          <p:cNvPr id="7" name="圖片 6"/>
          <p:cNvPicPr>
            <a:picLocks noChangeAspect="1"/>
          </p:cNvPicPr>
          <p:nvPr/>
        </p:nvPicPr>
        <p:blipFill>
          <a:blip r:embed="rId4"/>
          <a:stretch>
            <a:fillRect/>
          </a:stretch>
        </p:blipFill>
        <p:spPr>
          <a:xfrm>
            <a:off x="159394" y="2182515"/>
            <a:ext cx="4320000" cy="3155109"/>
          </a:xfrm>
          <a:prstGeom prst="rect">
            <a:avLst/>
          </a:prstGeom>
        </p:spPr>
      </p:pic>
      <p:sp>
        <p:nvSpPr>
          <p:cNvPr id="8" name="文字方塊 7"/>
          <p:cNvSpPr txBox="1"/>
          <p:nvPr/>
        </p:nvSpPr>
        <p:spPr>
          <a:xfrm>
            <a:off x="0" y="-11038"/>
            <a:ext cx="4683846" cy="523220"/>
          </a:xfrm>
          <a:prstGeom prst="rect">
            <a:avLst/>
          </a:prstGeom>
          <a:noFill/>
        </p:spPr>
        <p:txBody>
          <a:bodyPr wrap="none" rtlCol="0">
            <a:spAutoFit/>
          </a:bodyPr>
          <a:lstStyle/>
          <a:p>
            <a:r>
              <a:rPr lang="en-US" altLang="zh-TW" sz="2800" dirty="0" smtClean="0"/>
              <a:t>Radial </a:t>
            </a:r>
            <a:r>
              <a:rPr lang="en-US" altLang="zh-TW" sz="2800" dirty="0"/>
              <a:t>B</a:t>
            </a:r>
            <a:r>
              <a:rPr lang="en-US" altLang="zh-TW" sz="2800" dirty="0" smtClean="0"/>
              <a:t>ases Function Network</a:t>
            </a:r>
          </a:p>
        </p:txBody>
      </p:sp>
      <p:sp>
        <p:nvSpPr>
          <p:cNvPr id="9" name="矩形 8"/>
          <p:cNvSpPr/>
          <p:nvPr/>
        </p:nvSpPr>
        <p:spPr>
          <a:xfrm>
            <a:off x="0" y="512182"/>
            <a:ext cx="12192000" cy="1477328"/>
          </a:xfrm>
          <a:prstGeom prst="rect">
            <a:avLst/>
          </a:prstGeom>
        </p:spPr>
        <p:txBody>
          <a:bodyPr wrap="square">
            <a:spAutoFit/>
          </a:bodyPr>
          <a:lstStyle/>
          <a:p>
            <a:pPr marL="285750" indent="-285750">
              <a:buFontTx/>
              <a:buChar char="-"/>
            </a:pPr>
            <a:r>
              <a:rPr lang="en-US" altLang="zh-TW" dirty="0" err="1" smtClean="0"/>
              <a:t>Rbf</a:t>
            </a:r>
            <a:r>
              <a:rPr lang="en-US" altLang="zh-TW" dirty="0" smtClean="0"/>
              <a:t> – SVM (kernel function</a:t>
            </a:r>
            <a:r>
              <a:rPr lang="zh-TW" altLang="en-US" dirty="0" smtClean="0"/>
              <a:t>內積相等的特徵轉換</a:t>
            </a:r>
            <a:r>
              <a:rPr lang="en-US" altLang="zh-TW" dirty="0" smtClean="0"/>
              <a:t>=&gt; </a:t>
            </a:r>
            <a:r>
              <a:rPr lang="zh-TW" altLang="en-US" dirty="0" smtClean="0"/>
              <a:t>找到跟</a:t>
            </a:r>
            <a:r>
              <a:rPr lang="en-US" altLang="zh-TW" dirty="0" smtClean="0"/>
              <a:t>support vector</a:t>
            </a:r>
            <a:r>
              <a:rPr lang="zh-TW" altLang="en-US" dirty="0" smtClean="0"/>
              <a:t>中心點上的距離的線性組合成最大的邊界</a:t>
            </a:r>
            <a:r>
              <a:rPr lang="en-US" altLang="zh-TW" dirty="0" smtClean="0"/>
              <a:t>)</a:t>
            </a:r>
            <a:r>
              <a:rPr lang="zh-TW" altLang="en-US" dirty="0" smtClean="0"/>
              <a:t> </a:t>
            </a:r>
            <a:r>
              <a:rPr lang="en-US" altLang="zh-TW" dirty="0" err="1" smtClean="0"/>
              <a:t>Xn</a:t>
            </a:r>
            <a:r>
              <a:rPr lang="en-US" altLang="zh-TW" dirty="0" smtClean="0"/>
              <a:t>/</a:t>
            </a:r>
            <a:r>
              <a:rPr lang="el-GR" altLang="zh-TW" dirty="0" smtClean="0"/>
              <a:t>α</a:t>
            </a:r>
            <a:r>
              <a:rPr lang="en-US" altLang="zh-TW" dirty="0" smtClean="0"/>
              <a:t>n</a:t>
            </a:r>
          </a:p>
          <a:p>
            <a:pPr marL="285750" indent="-285750">
              <a:buFontTx/>
              <a:buChar char="-"/>
            </a:pPr>
            <a:r>
              <a:rPr lang="en-US" altLang="zh-TW" dirty="0" smtClean="0"/>
              <a:t>RBF</a:t>
            </a:r>
            <a:r>
              <a:rPr lang="zh-TW" altLang="en-US" dirty="0" smtClean="0"/>
              <a:t> </a:t>
            </a:r>
            <a:r>
              <a:rPr lang="en-US" altLang="zh-TW" dirty="0" smtClean="0"/>
              <a:t>network </a:t>
            </a:r>
            <a:r>
              <a:rPr lang="zh-TW" altLang="en-US" dirty="0" smtClean="0"/>
              <a:t>同樣也是找出一個最佳解的值再用投票去決定分類或回歸的結果但不同的是</a:t>
            </a:r>
            <a:r>
              <a:rPr lang="en-US" altLang="zh-TW" dirty="0" smtClean="0"/>
              <a:t>:</a:t>
            </a:r>
          </a:p>
          <a:p>
            <a:pPr marL="742950" lvl="1" indent="-285750">
              <a:buFontTx/>
              <a:buChar char="-"/>
            </a:pPr>
            <a:r>
              <a:rPr lang="en-US" altLang="zh-TW" dirty="0" err="1" smtClean="0"/>
              <a:t>NNet</a:t>
            </a:r>
            <a:r>
              <a:rPr lang="zh-TW" altLang="en-US" dirty="0" smtClean="0"/>
              <a:t> 適用 </a:t>
            </a:r>
            <a:r>
              <a:rPr lang="en-US" altLang="zh-TW" dirty="0" err="1" smtClean="0"/>
              <a:t>wij</a:t>
            </a:r>
            <a:r>
              <a:rPr lang="zh-TW" altLang="en-US" dirty="0" smtClean="0"/>
              <a:t>的權重的成績與激勵函數的結果去決定答案</a:t>
            </a:r>
            <a:endParaRPr lang="en-US" altLang="zh-TW" dirty="0" smtClean="0"/>
          </a:p>
          <a:p>
            <a:pPr marL="742950" lvl="1" indent="-285750">
              <a:buFontTx/>
              <a:buChar char="-"/>
            </a:pPr>
            <a:r>
              <a:rPr lang="en-US" altLang="zh-TW" dirty="0" smtClean="0"/>
              <a:t>RBF</a:t>
            </a:r>
            <a:r>
              <a:rPr lang="zh-TW" altLang="en-US" dirty="0" smtClean="0"/>
              <a:t>則是用已知的點找出一個中心</a:t>
            </a:r>
            <a:r>
              <a:rPr lang="en-US" altLang="zh-TW" dirty="0" smtClean="0"/>
              <a:t> </a:t>
            </a:r>
            <a:r>
              <a:rPr lang="el-GR" altLang="zh-TW" dirty="0" smtClean="0"/>
              <a:t>μ</a:t>
            </a:r>
            <a:r>
              <a:rPr lang="en-US" altLang="zh-TW" dirty="0" smtClean="0"/>
              <a:t>, </a:t>
            </a:r>
            <a:r>
              <a:rPr lang="zh-TW" altLang="en-US" dirty="0" smtClean="0"/>
              <a:t>與其距離差值經由</a:t>
            </a:r>
            <a:r>
              <a:rPr lang="en-US" altLang="zh-TW" dirty="0" smtClean="0"/>
              <a:t>RBF</a:t>
            </a:r>
            <a:r>
              <a:rPr lang="zh-TW" altLang="en-US" dirty="0" smtClean="0"/>
              <a:t>函數作用後線性組</a:t>
            </a:r>
            <a:r>
              <a:rPr lang="zh-TW" altLang="en-US" dirty="0"/>
              <a:t>合</a:t>
            </a:r>
            <a:r>
              <a:rPr lang="zh-TW" altLang="en-US" dirty="0" smtClean="0"/>
              <a:t>而成的結果來決定</a:t>
            </a:r>
            <a:r>
              <a:rPr lang="en-US" altLang="zh-TW" dirty="0" smtClean="0"/>
              <a:t>(</a:t>
            </a:r>
            <a:r>
              <a:rPr lang="zh-TW" altLang="en-US" dirty="0" smtClean="0"/>
              <a:t>參數</a:t>
            </a:r>
            <a:r>
              <a:rPr lang="en-US" altLang="zh-TW" dirty="0" smtClean="0"/>
              <a:t>:</a:t>
            </a:r>
            <a:r>
              <a:rPr lang="el-GR" altLang="zh-TW" dirty="0"/>
              <a:t> μ</a:t>
            </a:r>
            <a:r>
              <a:rPr lang="en-US" altLang="zh-TW" dirty="0" smtClean="0"/>
              <a:t>,</a:t>
            </a:r>
            <a:r>
              <a:rPr lang="zh-TW" altLang="en-US" dirty="0" smtClean="0"/>
              <a:t> </a:t>
            </a:r>
            <a:r>
              <a:rPr lang="el-GR" altLang="zh-TW" dirty="0" smtClean="0"/>
              <a:t>β</a:t>
            </a:r>
            <a:r>
              <a:rPr lang="en-US" altLang="zh-TW" dirty="0" smtClean="0"/>
              <a:t>)</a:t>
            </a:r>
          </a:p>
          <a:p>
            <a:pPr marL="742950" lvl="1" indent="-285750">
              <a:buFontTx/>
              <a:buChar char="-"/>
            </a:pPr>
            <a:r>
              <a:rPr lang="zh-TW" altLang="en-US" dirty="0" smtClean="0"/>
              <a:t>中心</a:t>
            </a:r>
            <a:r>
              <a:rPr lang="el-GR" altLang="zh-TW" dirty="0" smtClean="0"/>
              <a:t>μ</a:t>
            </a:r>
            <a:r>
              <a:rPr lang="zh-TW" altLang="en-US" dirty="0" smtClean="0"/>
              <a:t>怎麼決定</a:t>
            </a:r>
            <a:r>
              <a:rPr lang="en-US" altLang="zh-TW" dirty="0" smtClean="0"/>
              <a:t>?</a:t>
            </a:r>
            <a:r>
              <a:rPr lang="zh-TW" altLang="en-US" dirty="0" smtClean="0"/>
              <a:t>線性組合常數</a:t>
            </a:r>
            <a:r>
              <a:rPr lang="el-GR" altLang="zh-TW" dirty="0" smtClean="0"/>
              <a:t>β</a:t>
            </a:r>
            <a:r>
              <a:rPr lang="zh-TW" altLang="en-US" dirty="0" smtClean="0"/>
              <a:t>怎麼決定</a:t>
            </a:r>
            <a:r>
              <a:rPr lang="en-US" altLang="zh-TW" dirty="0" smtClean="0"/>
              <a:t>?</a:t>
            </a:r>
          </a:p>
        </p:txBody>
      </p:sp>
    </p:spTree>
    <p:extLst>
      <p:ext uri="{BB962C8B-B14F-4D97-AF65-F5344CB8AC3E}">
        <p14:creationId xmlns:p14="http://schemas.microsoft.com/office/powerpoint/2010/main" val="1047911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11024" y="1986997"/>
            <a:ext cx="5400000" cy="4075472"/>
          </a:xfrm>
          <a:prstGeom prst="rect">
            <a:avLst/>
          </a:prstGeom>
        </p:spPr>
      </p:pic>
      <p:sp>
        <p:nvSpPr>
          <p:cNvPr id="5" name="文字方塊 4"/>
          <p:cNvSpPr txBox="1"/>
          <p:nvPr/>
        </p:nvSpPr>
        <p:spPr>
          <a:xfrm>
            <a:off x="0" y="-11038"/>
            <a:ext cx="5731121" cy="523220"/>
          </a:xfrm>
          <a:prstGeom prst="rect">
            <a:avLst/>
          </a:prstGeom>
          <a:noFill/>
        </p:spPr>
        <p:txBody>
          <a:bodyPr wrap="none" rtlCol="0">
            <a:spAutoFit/>
          </a:bodyPr>
          <a:lstStyle/>
          <a:p>
            <a:r>
              <a:rPr lang="en-US" altLang="zh-TW" sz="2800" dirty="0" smtClean="0"/>
              <a:t>RBF</a:t>
            </a:r>
            <a:r>
              <a:rPr lang="zh-TW" altLang="en-US" sz="2800" dirty="0" smtClean="0"/>
              <a:t> </a:t>
            </a:r>
            <a:r>
              <a:rPr lang="en-US" altLang="zh-TW" sz="2800" dirty="0" smtClean="0"/>
              <a:t>network– how to determine </a:t>
            </a:r>
            <a:r>
              <a:rPr lang="el-GR" altLang="zh-TW" sz="2800" dirty="0"/>
              <a:t>μ</a:t>
            </a:r>
            <a:r>
              <a:rPr lang="en-US" altLang="zh-TW" sz="2800" dirty="0"/>
              <a:t>,</a:t>
            </a:r>
            <a:r>
              <a:rPr lang="zh-TW" altLang="en-US" sz="2800" dirty="0"/>
              <a:t> </a:t>
            </a:r>
            <a:r>
              <a:rPr lang="el-GR" altLang="zh-TW" sz="2800" dirty="0" smtClean="0"/>
              <a:t>β</a:t>
            </a:r>
            <a:r>
              <a:rPr lang="en-US" altLang="zh-TW" sz="2800" dirty="0" smtClean="0"/>
              <a:t>?</a:t>
            </a:r>
          </a:p>
        </p:txBody>
      </p:sp>
      <p:sp>
        <p:nvSpPr>
          <p:cNvPr id="6" name="矩形 5"/>
          <p:cNvSpPr/>
          <p:nvPr/>
        </p:nvSpPr>
        <p:spPr>
          <a:xfrm>
            <a:off x="0" y="512182"/>
            <a:ext cx="12192000" cy="1477328"/>
          </a:xfrm>
          <a:prstGeom prst="rect">
            <a:avLst/>
          </a:prstGeom>
        </p:spPr>
        <p:txBody>
          <a:bodyPr wrap="square">
            <a:spAutoFit/>
          </a:bodyPr>
          <a:lstStyle/>
          <a:p>
            <a:pPr marL="285750" indent="-285750">
              <a:buFontTx/>
              <a:buChar char="-"/>
            </a:pPr>
            <a:r>
              <a:rPr lang="en-US" altLang="zh-TW" dirty="0" smtClean="0"/>
              <a:t>Full RBF network</a:t>
            </a:r>
            <a:r>
              <a:rPr lang="zh-TW" altLang="en-US" dirty="0" smtClean="0"/>
              <a:t> </a:t>
            </a:r>
            <a:r>
              <a:rPr lang="en-US" altLang="zh-TW" dirty="0" smtClean="0"/>
              <a:t>=&gt;</a:t>
            </a:r>
            <a:r>
              <a:rPr lang="zh-TW" altLang="en-US" dirty="0" smtClean="0"/>
              <a:t> 不知如何決定中心</a:t>
            </a:r>
            <a:r>
              <a:rPr lang="en-US" altLang="zh-TW" dirty="0" smtClean="0"/>
              <a:t>?</a:t>
            </a:r>
            <a:r>
              <a:rPr lang="zh-TW" altLang="en-US" dirty="0" smtClean="0"/>
              <a:t>不如把全部看過的</a:t>
            </a:r>
            <a:r>
              <a:rPr lang="en-US" altLang="zh-TW" dirty="0" smtClean="0"/>
              <a:t>data</a:t>
            </a:r>
            <a:r>
              <a:rPr lang="zh-TW" altLang="en-US" dirty="0" smtClean="0"/>
              <a:t>都當中心</a:t>
            </a:r>
            <a:r>
              <a:rPr lang="en-US" altLang="zh-TW" dirty="0" smtClean="0"/>
              <a:t>(</a:t>
            </a:r>
            <a:r>
              <a:rPr lang="el-GR" altLang="zh-TW" dirty="0" smtClean="0"/>
              <a:t>μ</a:t>
            </a:r>
            <a:r>
              <a:rPr lang="en-US" altLang="zh-TW" dirty="0" smtClean="0"/>
              <a:t>m = </a:t>
            </a:r>
            <a:r>
              <a:rPr lang="en-US" altLang="zh-TW" dirty="0" err="1" smtClean="0"/>
              <a:t>Xm</a:t>
            </a:r>
            <a:r>
              <a:rPr lang="en-US" altLang="zh-TW" dirty="0" smtClean="0"/>
              <a:t>),</a:t>
            </a:r>
            <a:r>
              <a:rPr lang="el-GR" altLang="zh-TW" dirty="0" smtClean="0"/>
              <a:t> β</a:t>
            </a:r>
            <a:r>
              <a:rPr lang="en-US" altLang="zh-TW" dirty="0" smtClean="0"/>
              <a:t>m =1 (uniform) =&gt; vote</a:t>
            </a:r>
            <a:r>
              <a:rPr lang="zh-TW" altLang="en-US" dirty="0" smtClean="0"/>
              <a:t> </a:t>
            </a:r>
            <a:r>
              <a:rPr lang="en-US" altLang="zh-TW" dirty="0" smtClean="0"/>
              <a:t> </a:t>
            </a:r>
          </a:p>
          <a:p>
            <a:pPr marL="285750" indent="-285750">
              <a:buFontTx/>
              <a:buChar char="-"/>
            </a:pPr>
            <a:r>
              <a:rPr lang="zh-TW" altLang="en-US" dirty="0" smtClean="0"/>
              <a:t>其中一個特例分支 </a:t>
            </a:r>
            <a:r>
              <a:rPr lang="en-US" altLang="zh-TW" dirty="0" smtClean="0"/>
              <a:t>=&gt;</a:t>
            </a:r>
            <a:r>
              <a:rPr lang="zh-TW" altLang="en-US" dirty="0" smtClean="0"/>
              <a:t> 預選出只找與未知點距離最小的幾點 </a:t>
            </a:r>
            <a:r>
              <a:rPr lang="en-US" altLang="zh-TW" dirty="0" smtClean="0"/>
              <a:t>=&gt;</a:t>
            </a:r>
            <a:r>
              <a:rPr lang="zh-TW" altLang="en-US" dirty="0" smtClean="0"/>
              <a:t> </a:t>
            </a:r>
            <a:r>
              <a:rPr lang="en-US" altLang="zh-TW" dirty="0" smtClean="0"/>
              <a:t>nearest neighbor</a:t>
            </a:r>
            <a:r>
              <a:rPr lang="zh-TW" altLang="en-US" dirty="0" smtClean="0"/>
              <a:t>演算法 </a:t>
            </a:r>
            <a:r>
              <a:rPr lang="en-US" altLang="zh-TW" dirty="0" smtClean="0"/>
              <a:t>(selection instead of vote)</a:t>
            </a:r>
          </a:p>
          <a:p>
            <a:pPr marL="285750" indent="-285750">
              <a:buFontTx/>
              <a:buChar char="-"/>
            </a:pPr>
            <a:endParaRPr lang="en-US" altLang="zh-TW" dirty="0" smtClean="0"/>
          </a:p>
          <a:p>
            <a:pPr marL="285750" indent="-285750">
              <a:buFontTx/>
              <a:buChar char="-"/>
            </a:pPr>
            <a:r>
              <a:rPr lang="en-US" altLang="zh-TW" dirty="0" smtClean="0"/>
              <a:t>Full RBF network with </a:t>
            </a:r>
            <a:r>
              <a:rPr lang="el-GR" altLang="zh-TW" dirty="0" smtClean="0"/>
              <a:t>μ</a:t>
            </a:r>
            <a:r>
              <a:rPr lang="en-US" altLang="zh-TW" dirty="0" smtClean="0"/>
              <a:t>m = </a:t>
            </a:r>
            <a:r>
              <a:rPr lang="en-US" altLang="zh-TW" dirty="0" err="1" smtClean="0"/>
              <a:t>Xm</a:t>
            </a:r>
            <a:r>
              <a:rPr lang="en-US" altLang="zh-TW" dirty="0" smtClean="0"/>
              <a:t> </a:t>
            </a:r>
            <a:r>
              <a:rPr lang="zh-TW" altLang="en-US" dirty="0" smtClean="0"/>
              <a:t>若想要以</a:t>
            </a:r>
            <a:r>
              <a:rPr lang="en-US" altLang="zh-TW" dirty="0" smtClean="0"/>
              <a:t>linear model </a:t>
            </a:r>
            <a:r>
              <a:rPr lang="zh-TW" altLang="en-US" dirty="0" smtClean="0"/>
              <a:t>計算</a:t>
            </a:r>
            <a:r>
              <a:rPr lang="en-US" altLang="zh-TW" dirty="0" smtClean="0"/>
              <a:t> </a:t>
            </a:r>
            <a:r>
              <a:rPr lang="el-GR" altLang="zh-TW" dirty="0" smtClean="0"/>
              <a:t>β</a:t>
            </a:r>
            <a:r>
              <a:rPr lang="zh-TW" altLang="en-US" dirty="0" smtClean="0"/>
              <a:t>最佳解會有</a:t>
            </a:r>
            <a:r>
              <a:rPr lang="en-US" altLang="zh-TW" dirty="0" smtClean="0"/>
              <a:t>overfitting</a:t>
            </a:r>
            <a:r>
              <a:rPr lang="zh-TW" altLang="en-US" dirty="0" smtClean="0"/>
              <a:t> 的疑慮</a:t>
            </a:r>
            <a:r>
              <a:rPr lang="en-US" altLang="zh-TW" dirty="0" smtClean="0"/>
              <a:t>(</a:t>
            </a:r>
            <a:r>
              <a:rPr lang="zh-TW" altLang="en-US" dirty="0" smtClean="0"/>
              <a:t> </a:t>
            </a:r>
            <a:r>
              <a:rPr lang="en-US" altLang="zh-TW" dirty="0" smtClean="0"/>
              <a:t>regularization </a:t>
            </a:r>
            <a:r>
              <a:rPr lang="en-US" altLang="zh-TW" dirty="0" err="1" smtClean="0"/>
              <a:t>rbf</a:t>
            </a:r>
            <a:r>
              <a:rPr lang="en-US" altLang="zh-TW" dirty="0" smtClean="0"/>
              <a:t>)</a:t>
            </a:r>
          </a:p>
          <a:p>
            <a:pPr marL="285750" indent="-285750">
              <a:buFontTx/>
              <a:buChar char="-"/>
            </a:pPr>
            <a:r>
              <a:rPr lang="zh-TW" altLang="en-US" dirty="0" smtClean="0"/>
              <a:t>或是不用</a:t>
            </a:r>
            <a:r>
              <a:rPr lang="en-US" altLang="zh-TW" dirty="0" err="1" smtClean="0"/>
              <a:t>Xm</a:t>
            </a:r>
            <a:r>
              <a:rPr lang="zh-TW" altLang="en-US" dirty="0" smtClean="0"/>
              <a:t>當中心點</a:t>
            </a:r>
            <a:r>
              <a:rPr lang="en-US" altLang="zh-TW" dirty="0" smtClean="0"/>
              <a:t>(</a:t>
            </a:r>
            <a:r>
              <a:rPr lang="zh-TW" altLang="en-US" dirty="0" smtClean="0"/>
              <a:t>太多中心點了</a:t>
            </a:r>
            <a:r>
              <a:rPr lang="en-US" altLang="zh-TW" dirty="0" smtClean="0"/>
              <a:t>)</a:t>
            </a:r>
          </a:p>
        </p:txBody>
      </p:sp>
      <p:pic>
        <p:nvPicPr>
          <p:cNvPr id="7" name="圖片 6"/>
          <p:cNvPicPr>
            <a:picLocks noChangeAspect="1"/>
          </p:cNvPicPr>
          <p:nvPr/>
        </p:nvPicPr>
        <p:blipFill>
          <a:blip r:embed="rId3"/>
          <a:stretch>
            <a:fillRect/>
          </a:stretch>
        </p:blipFill>
        <p:spPr>
          <a:xfrm>
            <a:off x="6096000" y="1986997"/>
            <a:ext cx="5400000" cy="4039418"/>
          </a:xfrm>
          <a:prstGeom prst="rect">
            <a:avLst/>
          </a:prstGeom>
        </p:spPr>
      </p:pic>
    </p:spTree>
    <p:extLst>
      <p:ext uri="{BB962C8B-B14F-4D97-AF65-F5344CB8AC3E}">
        <p14:creationId xmlns:p14="http://schemas.microsoft.com/office/powerpoint/2010/main" val="3518639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843613" y="1937241"/>
            <a:ext cx="4909091" cy="3516112"/>
          </a:xfrm>
          <a:prstGeom prst="rect">
            <a:avLst/>
          </a:prstGeom>
        </p:spPr>
      </p:pic>
      <p:pic>
        <p:nvPicPr>
          <p:cNvPr id="5" name="圖片 4"/>
          <p:cNvPicPr>
            <a:picLocks noChangeAspect="1"/>
          </p:cNvPicPr>
          <p:nvPr/>
        </p:nvPicPr>
        <p:blipFill>
          <a:blip r:embed="rId4"/>
          <a:stretch>
            <a:fillRect/>
          </a:stretch>
        </p:blipFill>
        <p:spPr>
          <a:xfrm>
            <a:off x="6551005" y="1929215"/>
            <a:ext cx="4909091" cy="3355581"/>
          </a:xfrm>
          <a:prstGeom prst="rect">
            <a:avLst/>
          </a:prstGeom>
        </p:spPr>
      </p:pic>
      <p:sp>
        <p:nvSpPr>
          <p:cNvPr id="6" name="矩形 5"/>
          <p:cNvSpPr/>
          <p:nvPr/>
        </p:nvSpPr>
        <p:spPr>
          <a:xfrm>
            <a:off x="0" y="454174"/>
            <a:ext cx="12192000" cy="1200329"/>
          </a:xfrm>
          <a:prstGeom prst="rect">
            <a:avLst/>
          </a:prstGeom>
        </p:spPr>
        <p:txBody>
          <a:bodyPr wrap="square">
            <a:spAutoFit/>
          </a:bodyPr>
          <a:lstStyle/>
          <a:p>
            <a:pPr marL="285750" indent="-285750">
              <a:buFontTx/>
              <a:buChar char="-"/>
            </a:pPr>
            <a:r>
              <a:rPr lang="zh-TW" altLang="en-US" dirty="0" smtClean="0"/>
              <a:t>如何決定</a:t>
            </a:r>
            <a:r>
              <a:rPr lang="en-US" altLang="zh-TW" dirty="0" smtClean="0"/>
              <a:t>RBF</a:t>
            </a:r>
            <a:r>
              <a:rPr lang="zh-TW" altLang="en-US" dirty="0" smtClean="0"/>
              <a:t>的多個中心</a:t>
            </a:r>
            <a:r>
              <a:rPr lang="el-GR" altLang="zh-TW" dirty="0" smtClean="0"/>
              <a:t>μ</a:t>
            </a:r>
            <a:r>
              <a:rPr lang="zh-TW" altLang="en-US" dirty="0" smtClean="0"/>
              <a:t> </a:t>
            </a:r>
            <a:r>
              <a:rPr lang="en-US" altLang="zh-TW" dirty="0" smtClean="0"/>
              <a:t>?</a:t>
            </a:r>
            <a:r>
              <a:rPr lang="zh-TW" altLang="en-US" dirty="0" smtClean="0"/>
              <a:t> 先做</a:t>
            </a:r>
            <a:r>
              <a:rPr lang="en-US" altLang="zh-TW" dirty="0" err="1" smtClean="0"/>
              <a:t>Kmeans</a:t>
            </a:r>
            <a:r>
              <a:rPr lang="en-US" altLang="zh-TW" dirty="0"/>
              <a:t> </a:t>
            </a:r>
            <a:r>
              <a:rPr lang="zh-TW" altLang="en-US" dirty="0" smtClean="0"/>
              <a:t>分群分出</a:t>
            </a:r>
            <a:r>
              <a:rPr lang="en-US" altLang="zh-TW" dirty="0" smtClean="0"/>
              <a:t>K</a:t>
            </a:r>
            <a:r>
              <a:rPr lang="zh-TW" altLang="en-US" dirty="0" smtClean="0"/>
              <a:t>個重心的</a:t>
            </a:r>
            <a:r>
              <a:rPr lang="en-US" altLang="zh-TW" dirty="0" err="1" smtClean="0"/>
              <a:t>xn</a:t>
            </a:r>
            <a:endParaRPr lang="en-US" altLang="zh-TW" dirty="0" smtClean="0"/>
          </a:p>
          <a:p>
            <a:pPr marL="285750" indent="-285750">
              <a:buFontTx/>
              <a:buChar char="-"/>
            </a:pPr>
            <a:r>
              <a:rPr lang="en-US" altLang="zh-TW" dirty="0" smtClean="0"/>
              <a:t>K-means</a:t>
            </a:r>
            <a:r>
              <a:rPr lang="zh-TW" altLang="en-US" dirty="0" smtClean="0"/>
              <a:t> 用相差距離的總和決定群</a:t>
            </a:r>
            <a:r>
              <a:rPr lang="en-US" altLang="zh-TW" dirty="0" smtClean="0"/>
              <a:t>(S1..Sn), </a:t>
            </a:r>
            <a:r>
              <a:rPr lang="zh-TW" altLang="en-US" dirty="0" smtClean="0"/>
              <a:t>用群與群間平均的重心決定</a:t>
            </a:r>
            <a:r>
              <a:rPr lang="en-US" altLang="zh-TW" dirty="0" smtClean="0"/>
              <a:t>(</a:t>
            </a:r>
            <a:r>
              <a:rPr lang="el-GR" altLang="zh-TW" dirty="0" smtClean="0"/>
              <a:t>μ</a:t>
            </a:r>
            <a:r>
              <a:rPr lang="en-US" altLang="zh-TW" dirty="0" smtClean="0"/>
              <a:t>1…</a:t>
            </a:r>
            <a:r>
              <a:rPr lang="el-GR" altLang="zh-TW" dirty="0"/>
              <a:t> </a:t>
            </a:r>
            <a:r>
              <a:rPr lang="el-GR" altLang="zh-TW" dirty="0" smtClean="0"/>
              <a:t>μ</a:t>
            </a:r>
            <a:r>
              <a:rPr lang="en-US" altLang="zh-TW" dirty="0" smtClean="0"/>
              <a:t>n)</a:t>
            </a:r>
          </a:p>
          <a:p>
            <a:pPr marL="285750" indent="-285750">
              <a:buFontTx/>
              <a:buChar char="-"/>
            </a:pPr>
            <a:r>
              <a:rPr lang="zh-TW" altLang="en-US" dirty="0" smtClean="0"/>
              <a:t>有了群之後再套用</a:t>
            </a:r>
            <a:r>
              <a:rPr lang="en-US" altLang="zh-TW" dirty="0" smtClean="0"/>
              <a:t>RBF,</a:t>
            </a:r>
            <a:r>
              <a:rPr lang="zh-TW" altLang="en-US" dirty="0" smtClean="0"/>
              <a:t> 用</a:t>
            </a:r>
            <a:r>
              <a:rPr lang="en-US" altLang="zh-TW" dirty="0" smtClean="0"/>
              <a:t>linear model</a:t>
            </a:r>
            <a:r>
              <a:rPr lang="zh-TW" altLang="en-US" dirty="0" smtClean="0"/>
              <a:t>找出可以使</a:t>
            </a:r>
            <a:r>
              <a:rPr lang="en-US" altLang="zh-TW" dirty="0" smtClean="0"/>
              <a:t>square err </a:t>
            </a:r>
            <a:r>
              <a:rPr lang="zh-TW" altLang="en-US" dirty="0" smtClean="0"/>
              <a:t>最小的 </a:t>
            </a:r>
            <a:r>
              <a:rPr lang="el-GR" altLang="zh-TW" dirty="0" smtClean="0"/>
              <a:t>β</a:t>
            </a:r>
            <a:r>
              <a:rPr lang="en-US" altLang="zh-TW" dirty="0" smtClean="0"/>
              <a:t> </a:t>
            </a:r>
          </a:p>
          <a:p>
            <a:pPr marL="285750" indent="-285750">
              <a:buFontTx/>
              <a:buChar char="-"/>
            </a:pPr>
            <a:r>
              <a:rPr lang="zh-TW" altLang="en-US" dirty="0" smtClean="0"/>
              <a:t>用非監督式學習的演算法預先找出重心</a:t>
            </a:r>
            <a:r>
              <a:rPr lang="en-US" altLang="zh-TW" dirty="0" smtClean="0"/>
              <a:t>(</a:t>
            </a:r>
            <a:r>
              <a:rPr lang="zh-TW" altLang="en-US" dirty="0" smtClean="0"/>
              <a:t>預先做特徵轉化</a:t>
            </a:r>
            <a:r>
              <a:rPr lang="en-US" altLang="zh-TW" dirty="0" smtClean="0"/>
              <a:t>), </a:t>
            </a:r>
            <a:r>
              <a:rPr lang="zh-TW" altLang="en-US" dirty="0" smtClean="0"/>
              <a:t>再做監督式學習的分類</a:t>
            </a:r>
            <a:endParaRPr lang="en-US" altLang="zh-TW" dirty="0" smtClean="0"/>
          </a:p>
        </p:txBody>
      </p:sp>
      <p:sp>
        <p:nvSpPr>
          <p:cNvPr id="7" name="文字方塊 6"/>
          <p:cNvSpPr txBox="1"/>
          <p:nvPr/>
        </p:nvSpPr>
        <p:spPr>
          <a:xfrm>
            <a:off x="0" y="-11038"/>
            <a:ext cx="4015395" cy="523220"/>
          </a:xfrm>
          <a:prstGeom prst="rect">
            <a:avLst/>
          </a:prstGeom>
          <a:noFill/>
        </p:spPr>
        <p:txBody>
          <a:bodyPr wrap="none" rtlCol="0">
            <a:spAutoFit/>
          </a:bodyPr>
          <a:lstStyle/>
          <a:p>
            <a:r>
              <a:rPr lang="en-US" altLang="zh-TW" sz="2800" dirty="0" smtClean="0"/>
              <a:t>K-means</a:t>
            </a:r>
            <a:r>
              <a:rPr lang="zh-TW" altLang="en-US" sz="2800" dirty="0" smtClean="0"/>
              <a:t> </a:t>
            </a:r>
            <a:r>
              <a:rPr lang="en-US" altLang="zh-TW" sz="2800" dirty="0" smtClean="0"/>
              <a:t>and RBF network</a:t>
            </a:r>
          </a:p>
        </p:txBody>
      </p:sp>
      <p:pic>
        <p:nvPicPr>
          <p:cNvPr id="8" name="圖片 7"/>
          <p:cNvPicPr>
            <a:picLocks noChangeAspect="1"/>
          </p:cNvPicPr>
          <p:nvPr/>
        </p:nvPicPr>
        <p:blipFill>
          <a:blip r:embed="rId5"/>
          <a:stretch>
            <a:fillRect/>
          </a:stretch>
        </p:blipFill>
        <p:spPr>
          <a:xfrm>
            <a:off x="1602850" y="5509450"/>
            <a:ext cx="3516153" cy="1282668"/>
          </a:xfrm>
          <a:prstGeom prst="rect">
            <a:avLst/>
          </a:prstGeom>
        </p:spPr>
      </p:pic>
      <p:pic>
        <p:nvPicPr>
          <p:cNvPr id="9" name="圖片 8"/>
          <p:cNvPicPr>
            <a:picLocks noChangeAspect="1"/>
          </p:cNvPicPr>
          <p:nvPr/>
        </p:nvPicPr>
        <p:blipFill>
          <a:blip r:embed="rId6"/>
          <a:stretch>
            <a:fillRect/>
          </a:stretch>
        </p:blipFill>
        <p:spPr>
          <a:xfrm>
            <a:off x="7247473" y="5509450"/>
            <a:ext cx="3516153" cy="1262686"/>
          </a:xfrm>
          <a:prstGeom prst="rect">
            <a:avLst/>
          </a:prstGeom>
        </p:spPr>
      </p:pic>
      <p:sp>
        <p:nvSpPr>
          <p:cNvPr id="10" name="向右箭號 9"/>
          <p:cNvSpPr/>
          <p:nvPr/>
        </p:nvSpPr>
        <p:spPr>
          <a:xfrm>
            <a:off x="5268838" y="6064424"/>
            <a:ext cx="1828800" cy="172720"/>
          </a:xfrm>
          <a:prstGeom prst="rightArrow">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28641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11038"/>
            <a:ext cx="9559540" cy="523220"/>
          </a:xfrm>
          <a:prstGeom prst="rect">
            <a:avLst/>
          </a:prstGeom>
          <a:noFill/>
        </p:spPr>
        <p:txBody>
          <a:bodyPr wrap="none" rtlCol="0">
            <a:spAutoFit/>
          </a:bodyPr>
          <a:lstStyle/>
          <a:p>
            <a:r>
              <a:rPr lang="en-US" altLang="zh-TW" sz="2800" dirty="0" smtClean="0"/>
              <a:t>Perceptron : a simple hypothesis (learning to answer Yes or No)</a:t>
            </a:r>
          </a:p>
        </p:txBody>
      </p:sp>
      <p:pic>
        <p:nvPicPr>
          <p:cNvPr id="3" name="圖片 2"/>
          <p:cNvPicPr>
            <a:picLocks noChangeAspect="1"/>
          </p:cNvPicPr>
          <p:nvPr/>
        </p:nvPicPr>
        <p:blipFill>
          <a:blip r:embed="rId2"/>
          <a:stretch>
            <a:fillRect/>
          </a:stretch>
        </p:blipFill>
        <p:spPr>
          <a:xfrm>
            <a:off x="688857" y="3393246"/>
            <a:ext cx="5668166" cy="2562583"/>
          </a:xfrm>
          <a:prstGeom prst="rect">
            <a:avLst/>
          </a:prstGeom>
        </p:spPr>
      </p:pic>
      <p:pic>
        <p:nvPicPr>
          <p:cNvPr id="4" name="圖片 3"/>
          <p:cNvPicPr>
            <a:picLocks noChangeAspect="1"/>
          </p:cNvPicPr>
          <p:nvPr/>
        </p:nvPicPr>
        <p:blipFill>
          <a:blip r:embed="rId3"/>
          <a:stretch>
            <a:fillRect/>
          </a:stretch>
        </p:blipFill>
        <p:spPr>
          <a:xfrm>
            <a:off x="0" y="4215082"/>
            <a:ext cx="2062725" cy="661332"/>
          </a:xfrm>
          <a:prstGeom prst="rect">
            <a:avLst/>
          </a:prstGeom>
        </p:spPr>
      </p:pic>
      <p:sp>
        <p:nvSpPr>
          <p:cNvPr id="5" name="矩形 4"/>
          <p:cNvSpPr/>
          <p:nvPr/>
        </p:nvSpPr>
        <p:spPr>
          <a:xfrm>
            <a:off x="267741" y="592924"/>
            <a:ext cx="8221353" cy="2585323"/>
          </a:xfrm>
          <a:prstGeom prst="rect">
            <a:avLst/>
          </a:prstGeom>
        </p:spPr>
        <p:txBody>
          <a:bodyPr wrap="none">
            <a:spAutoFit/>
          </a:bodyPr>
          <a:lstStyle/>
          <a:p>
            <a:pPr marL="285750" indent="-285750">
              <a:buFontTx/>
              <a:buChar char="-"/>
            </a:pPr>
            <a:r>
              <a:rPr lang="en-US" altLang="zh-TW" dirty="0" smtClean="0"/>
              <a:t>An ancient and traditional explanation for classification</a:t>
            </a:r>
          </a:p>
          <a:p>
            <a:pPr marL="285750" indent="-285750">
              <a:buFontTx/>
              <a:buChar char="-"/>
            </a:pPr>
            <a:endParaRPr lang="en-US" altLang="zh-TW" dirty="0"/>
          </a:p>
          <a:p>
            <a:pPr marL="285750" indent="-285750">
              <a:buFontTx/>
              <a:buChar char="-"/>
            </a:pPr>
            <a:r>
              <a:rPr lang="en-US" altLang="zh-TW" dirty="0" smtClean="0"/>
              <a:t>Question : issue to customer credit card or not ?</a:t>
            </a:r>
          </a:p>
          <a:p>
            <a:pPr marL="285750" indent="-285750">
              <a:buFontTx/>
              <a:buChar char="-"/>
            </a:pPr>
            <a:r>
              <a:rPr lang="en-US" altLang="zh-TW" dirty="0" smtClean="0"/>
              <a:t>Data : Customer data with various attributes (age/salary/debt..)</a:t>
            </a:r>
          </a:p>
          <a:p>
            <a:pPr marL="285750" indent="-285750">
              <a:buFontTx/>
              <a:buChar char="-"/>
            </a:pPr>
            <a:r>
              <a:rPr lang="en-US" altLang="zh-TW" dirty="0" smtClean="0"/>
              <a:t>hypothesis : </a:t>
            </a:r>
            <a:r>
              <a:rPr lang="en-US" altLang="zh-TW" dirty="0" err="1" smtClean="0"/>
              <a:t>Preceptron</a:t>
            </a:r>
            <a:endParaRPr lang="en-US" altLang="zh-TW" dirty="0" smtClean="0"/>
          </a:p>
          <a:p>
            <a:pPr marL="285750" indent="-285750">
              <a:buFontTx/>
              <a:buChar char="-"/>
            </a:pPr>
            <a:endParaRPr lang="en-US" altLang="zh-TW" dirty="0" smtClean="0"/>
          </a:p>
          <a:p>
            <a:pPr marL="285750" indent="-285750">
              <a:buFontTx/>
              <a:buChar char="-"/>
            </a:pPr>
            <a:r>
              <a:rPr lang="zh-TW" altLang="en-US" dirty="0" smtClean="0">
                <a:solidFill>
                  <a:srgbClr val="0000FF"/>
                </a:solidFill>
              </a:rPr>
              <a:t>一筆顧客資料具有多個欄位屬性</a:t>
            </a:r>
            <a:r>
              <a:rPr lang="en-US" altLang="zh-TW" dirty="0" smtClean="0">
                <a:solidFill>
                  <a:srgbClr val="0000FF"/>
                </a:solidFill>
              </a:rPr>
              <a:t>, </a:t>
            </a:r>
            <a:r>
              <a:rPr lang="zh-TW" altLang="en-US" dirty="0" smtClean="0">
                <a:solidFill>
                  <a:srgbClr val="0000FF"/>
                </a:solidFill>
              </a:rPr>
              <a:t>乘以各屬性的權重</a:t>
            </a:r>
            <a:r>
              <a:rPr lang="en-US" altLang="zh-TW" dirty="0" smtClean="0">
                <a:solidFill>
                  <a:srgbClr val="0000FF"/>
                </a:solidFill>
              </a:rPr>
              <a:t>(weight), </a:t>
            </a:r>
            <a:r>
              <a:rPr lang="zh-TW" altLang="en-US" dirty="0" smtClean="0">
                <a:solidFill>
                  <a:srgbClr val="0000FF"/>
                </a:solidFill>
              </a:rPr>
              <a:t>得到</a:t>
            </a:r>
            <a:r>
              <a:rPr lang="en-US" altLang="zh-TW" dirty="0">
                <a:solidFill>
                  <a:srgbClr val="0000FF"/>
                </a:solidFill>
              </a:rPr>
              <a:t> </a:t>
            </a:r>
            <a:r>
              <a:rPr lang="en-US" altLang="zh-TW" dirty="0" smtClean="0">
                <a:solidFill>
                  <a:srgbClr val="0000FF"/>
                </a:solidFill>
              </a:rPr>
              <a:t>score</a:t>
            </a:r>
          </a:p>
          <a:p>
            <a:pPr marL="285750" indent="-285750">
              <a:buFontTx/>
              <a:buChar char="-"/>
            </a:pPr>
            <a:r>
              <a:rPr lang="zh-TW" altLang="en-US" dirty="0" smtClean="0">
                <a:solidFill>
                  <a:srgbClr val="0000FF"/>
                </a:solidFill>
              </a:rPr>
              <a:t>若 </a:t>
            </a:r>
            <a:r>
              <a:rPr lang="en-US" altLang="zh-TW" dirty="0" smtClean="0">
                <a:solidFill>
                  <a:srgbClr val="0000FF"/>
                </a:solidFill>
              </a:rPr>
              <a:t>score &gt; </a:t>
            </a:r>
            <a:r>
              <a:rPr lang="zh-TW" altLang="en-US" dirty="0" smtClean="0">
                <a:solidFill>
                  <a:srgbClr val="0000FF"/>
                </a:solidFill>
              </a:rPr>
              <a:t>門檻</a:t>
            </a:r>
            <a:r>
              <a:rPr lang="en-US" altLang="zh-TW" dirty="0" smtClean="0">
                <a:solidFill>
                  <a:srgbClr val="0000FF"/>
                </a:solidFill>
              </a:rPr>
              <a:t>(threshold) </a:t>
            </a:r>
            <a:r>
              <a:rPr lang="zh-TW" altLang="en-US" dirty="0" smtClean="0">
                <a:solidFill>
                  <a:srgbClr val="0000FF"/>
                </a:solidFill>
              </a:rPr>
              <a:t>則為 </a:t>
            </a:r>
            <a:r>
              <a:rPr lang="en-US" altLang="zh-TW" dirty="0" smtClean="0">
                <a:solidFill>
                  <a:srgbClr val="0000FF"/>
                </a:solidFill>
              </a:rPr>
              <a:t>Yes (+1), </a:t>
            </a:r>
            <a:r>
              <a:rPr lang="zh-TW" altLang="en-US" dirty="0" smtClean="0">
                <a:solidFill>
                  <a:srgbClr val="0000FF"/>
                </a:solidFill>
              </a:rPr>
              <a:t>反之 </a:t>
            </a:r>
            <a:r>
              <a:rPr lang="en-US" altLang="zh-TW" dirty="0" smtClean="0">
                <a:solidFill>
                  <a:srgbClr val="0000FF"/>
                </a:solidFill>
              </a:rPr>
              <a:t>No (-1) </a:t>
            </a:r>
          </a:p>
          <a:p>
            <a:pPr marL="285750" indent="-285750">
              <a:buFontTx/>
              <a:buChar char="-"/>
            </a:pPr>
            <a:r>
              <a:rPr lang="zh-TW" altLang="en-US" dirty="0" smtClean="0">
                <a:solidFill>
                  <a:srgbClr val="0000FF"/>
                </a:solidFill>
              </a:rPr>
              <a:t>把</a:t>
            </a:r>
            <a:r>
              <a:rPr lang="en-US" altLang="zh-TW" dirty="0" smtClean="0">
                <a:solidFill>
                  <a:srgbClr val="0000FF"/>
                </a:solidFill>
              </a:rPr>
              <a:t>threshold</a:t>
            </a:r>
            <a:r>
              <a:rPr lang="zh-TW" altLang="en-US" dirty="0" smtClean="0">
                <a:solidFill>
                  <a:srgbClr val="0000FF"/>
                </a:solidFill>
              </a:rPr>
              <a:t>當做第零個維度</a:t>
            </a:r>
            <a:r>
              <a:rPr lang="en-US" altLang="zh-TW" dirty="0" smtClean="0">
                <a:solidFill>
                  <a:srgbClr val="0000FF"/>
                </a:solidFill>
              </a:rPr>
              <a:t>, hypothesis </a:t>
            </a:r>
            <a:r>
              <a:rPr lang="zh-TW" altLang="en-US" dirty="0" smtClean="0">
                <a:solidFill>
                  <a:srgbClr val="0000FF"/>
                </a:solidFill>
              </a:rPr>
              <a:t>即是</a:t>
            </a:r>
            <a:r>
              <a:rPr lang="en-US" altLang="zh-TW" dirty="0" smtClean="0">
                <a:solidFill>
                  <a:srgbClr val="0000FF"/>
                </a:solidFill>
              </a:rPr>
              <a:t>attribute</a:t>
            </a:r>
            <a:r>
              <a:rPr lang="zh-TW" altLang="en-US" dirty="0" smtClean="0">
                <a:solidFill>
                  <a:srgbClr val="0000FF"/>
                </a:solidFill>
              </a:rPr>
              <a:t>向量與權重向量的內積值</a:t>
            </a:r>
            <a:endParaRPr lang="en-US" altLang="zh-TW" dirty="0">
              <a:solidFill>
                <a:srgbClr val="0000FF"/>
              </a:solidFill>
            </a:endParaRPr>
          </a:p>
        </p:txBody>
      </p:sp>
      <p:pic>
        <p:nvPicPr>
          <p:cNvPr id="6" name="圖片 5"/>
          <p:cNvPicPr>
            <a:picLocks noChangeAspect="1"/>
          </p:cNvPicPr>
          <p:nvPr/>
        </p:nvPicPr>
        <p:blipFill>
          <a:blip r:embed="rId4"/>
          <a:stretch>
            <a:fillRect/>
          </a:stretch>
        </p:blipFill>
        <p:spPr>
          <a:xfrm>
            <a:off x="6511644" y="3393246"/>
            <a:ext cx="5515745" cy="3372321"/>
          </a:xfrm>
          <a:prstGeom prst="rect">
            <a:avLst/>
          </a:prstGeom>
        </p:spPr>
      </p:pic>
    </p:spTree>
    <p:extLst>
      <p:ext uri="{BB962C8B-B14F-4D97-AF65-F5344CB8AC3E}">
        <p14:creationId xmlns:p14="http://schemas.microsoft.com/office/powerpoint/2010/main" val="2033848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38097" y="2248800"/>
            <a:ext cx="5887272" cy="3915321"/>
          </a:xfrm>
          <a:prstGeom prst="rect">
            <a:avLst/>
          </a:prstGeom>
        </p:spPr>
      </p:pic>
      <p:sp>
        <p:nvSpPr>
          <p:cNvPr id="5" name="文字方塊 4"/>
          <p:cNvSpPr txBox="1"/>
          <p:nvPr/>
        </p:nvSpPr>
        <p:spPr>
          <a:xfrm>
            <a:off x="0" y="0"/>
            <a:ext cx="4481740" cy="523220"/>
          </a:xfrm>
          <a:prstGeom prst="rect">
            <a:avLst/>
          </a:prstGeom>
          <a:noFill/>
        </p:spPr>
        <p:txBody>
          <a:bodyPr wrap="none" rtlCol="0">
            <a:spAutoFit/>
          </a:bodyPr>
          <a:lstStyle/>
          <a:p>
            <a:r>
              <a:rPr lang="en-US" altLang="zh-TW" sz="2800" dirty="0" smtClean="0"/>
              <a:t>Perceptron : a linear classifier</a:t>
            </a:r>
          </a:p>
        </p:txBody>
      </p:sp>
      <p:sp>
        <p:nvSpPr>
          <p:cNvPr id="6" name="矩形 5"/>
          <p:cNvSpPr/>
          <p:nvPr/>
        </p:nvSpPr>
        <p:spPr>
          <a:xfrm>
            <a:off x="225731" y="703083"/>
            <a:ext cx="8741304" cy="1200329"/>
          </a:xfrm>
          <a:prstGeom prst="rect">
            <a:avLst/>
          </a:prstGeom>
        </p:spPr>
        <p:txBody>
          <a:bodyPr wrap="none">
            <a:spAutoFit/>
          </a:bodyPr>
          <a:lstStyle/>
          <a:p>
            <a:pPr marL="285750" indent="-285750">
              <a:buFontTx/>
              <a:buChar char="-"/>
            </a:pPr>
            <a:r>
              <a:rPr lang="en-US" altLang="zh-TW" dirty="0" smtClean="0"/>
              <a:t>An easy 2-Dimensional plot (</a:t>
            </a:r>
            <a:r>
              <a:rPr lang="zh-TW" altLang="en-US" dirty="0" smtClean="0"/>
              <a:t>實際情況是多維度</a:t>
            </a:r>
            <a:r>
              <a:rPr lang="en-US" altLang="zh-TW" dirty="0" smtClean="0"/>
              <a:t>)</a:t>
            </a:r>
          </a:p>
          <a:p>
            <a:pPr marL="285750" indent="-285750">
              <a:buFontTx/>
              <a:buChar char="-"/>
            </a:pPr>
            <a:r>
              <a:rPr lang="en-US" altLang="zh-TW" dirty="0" smtClean="0"/>
              <a:t>h(x) </a:t>
            </a:r>
            <a:r>
              <a:rPr lang="zh-TW" altLang="en-US" dirty="0" smtClean="0"/>
              <a:t>是一條線</a:t>
            </a:r>
            <a:r>
              <a:rPr lang="en-US" altLang="zh-TW" dirty="0" smtClean="0"/>
              <a:t>, </a:t>
            </a:r>
            <a:r>
              <a:rPr lang="zh-TW" altLang="en-US" dirty="0" smtClean="0"/>
              <a:t>分隔出</a:t>
            </a:r>
            <a:r>
              <a:rPr lang="en-US" altLang="zh-TW" dirty="0" smtClean="0"/>
              <a:t>+1</a:t>
            </a:r>
            <a:r>
              <a:rPr lang="zh-TW" altLang="en-US" dirty="0" smtClean="0"/>
              <a:t>與</a:t>
            </a:r>
            <a:r>
              <a:rPr lang="en-US" altLang="zh-TW" dirty="0" smtClean="0"/>
              <a:t>-1 (w0 +</a:t>
            </a:r>
            <a:r>
              <a:rPr lang="zh-TW" altLang="en-US" dirty="0" smtClean="0"/>
              <a:t> </a:t>
            </a:r>
            <a:r>
              <a:rPr lang="en-US" altLang="zh-TW" dirty="0" smtClean="0"/>
              <a:t>w1X1 + w2x2 </a:t>
            </a:r>
            <a:r>
              <a:rPr lang="zh-TW" altLang="en-US" dirty="0" smtClean="0"/>
              <a:t>是一條線</a:t>
            </a:r>
            <a:r>
              <a:rPr lang="en-US" altLang="zh-TW" dirty="0" smtClean="0"/>
              <a:t>)</a:t>
            </a:r>
          </a:p>
          <a:p>
            <a:pPr marL="285750" indent="-285750">
              <a:buFontTx/>
              <a:buChar char="-"/>
            </a:pPr>
            <a:endParaRPr lang="en-US" altLang="zh-TW" dirty="0"/>
          </a:p>
          <a:p>
            <a:pPr marL="285750" indent="-285750">
              <a:buFontTx/>
              <a:buChar char="-"/>
            </a:pPr>
            <a:r>
              <a:rPr lang="en-US" altLang="zh-TW" dirty="0" smtClean="0"/>
              <a:t>Perceptron is for linear separable</a:t>
            </a:r>
            <a:r>
              <a:rPr lang="zh-TW" altLang="en-US" dirty="0"/>
              <a:t> </a:t>
            </a:r>
            <a:r>
              <a:rPr lang="en-US" altLang="zh-TW" dirty="0" smtClean="0"/>
              <a:t>condition. (</a:t>
            </a:r>
            <a:r>
              <a:rPr lang="zh-TW" altLang="en-US" dirty="0" smtClean="0"/>
              <a:t>實際情況無法確認是否為</a:t>
            </a:r>
            <a:r>
              <a:rPr lang="en-US" altLang="zh-TW" dirty="0" smtClean="0"/>
              <a:t>linear separable)</a:t>
            </a:r>
            <a:endParaRPr lang="en-US" altLang="zh-TW" dirty="0"/>
          </a:p>
        </p:txBody>
      </p:sp>
      <p:pic>
        <p:nvPicPr>
          <p:cNvPr id="7" name="圖片 6"/>
          <p:cNvPicPr>
            <a:picLocks noChangeAspect="1"/>
          </p:cNvPicPr>
          <p:nvPr/>
        </p:nvPicPr>
        <p:blipFill>
          <a:blip r:embed="rId3"/>
          <a:stretch>
            <a:fillRect/>
          </a:stretch>
        </p:blipFill>
        <p:spPr>
          <a:xfrm>
            <a:off x="6709050" y="2248800"/>
            <a:ext cx="4928497" cy="2519359"/>
          </a:xfrm>
          <a:prstGeom prst="rect">
            <a:avLst/>
          </a:prstGeom>
        </p:spPr>
      </p:pic>
      <p:pic>
        <p:nvPicPr>
          <p:cNvPr id="9" name="圖片 8"/>
          <p:cNvPicPr>
            <a:picLocks noChangeAspect="1"/>
          </p:cNvPicPr>
          <p:nvPr/>
        </p:nvPicPr>
        <p:blipFill>
          <a:blip r:embed="rId4"/>
          <a:stretch>
            <a:fillRect/>
          </a:stretch>
        </p:blipFill>
        <p:spPr>
          <a:xfrm>
            <a:off x="6782386" y="4948022"/>
            <a:ext cx="4936371" cy="1732059"/>
          </a:xfrm>
          <a:prstGeom prst="rect">
            <a:avLst/>
          </a:prstGeom>
        </p:spPr>
      </p:pic>
    </p:spTree>
    <p:extLst>
      <p:ext uri="{BB962C8B-B14F-4D97-AF65-F5344CB8AC3E}">
        <p14:creationId xmlns:p14="http://schemas.microsoft.com/office/powerpoint/2010/main" val="712670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5744201" cy="523220"/>
          </a:xfrm>
          <a:prstGeom prst="rect">
            <a:avLst/>
          </a:prstGeom>
          <a:noFill/>
        </p:spPr>
        <p:txBody>
          <a:bodyPr wrap="none" rtlCol="0">
            <a:spAutoFit/>
          </a:bodyPr>
          <a:lstStyle/>
          <a:p>
            <a:r>
              <a:rPr lang="en-US" altLang="zh-TW" sz="2800" dirty="0" smtClean="0"/>
              <a:t>Learning with different output</a:t>
            </a:r>
            <a:r>
              <a:rPr lang="zh-TW" altLang="en-US" sz="2800" dirty="0" smtClean="0"/>
              <a:t> </a:t>
            </a:r>
            <a:r>
              <a:rPr lang="en-US" altLang="zh-TW" sz="2800" dirty="0" smtClean="0"/>
              <a:t>space Y</a:t>
            </a:r>
          </a:p>
        </p:txBody>
      </p:sp>
      <p:sp>
        <p:nvSpPr>
          <p:cNvPr id="5" name="矩形 4"/>
          <p:cNvSpPr/>
          <p:nvPr/>
        </p:nvSpPr>
        <p:spPr>
          <a:xfrm>
            <a:off x="147274" y="503201"/>
            <a:ext cx="7796982" cy="2031325"/>
          </a:xfrm>
          <a:prstGeom prst="rect">
            <a:avLst/>
          </a:prstGeom>
        </p:spPr>
        <p:txBody>
          <a:bodyPr wrap="square">
            <a:spAutoFit/>
          </a:bodyPr>
          <a:lstStyle/>
          <a:p>
            <a:pPr marL="285750" indent="-285750">
              <a:buFontTx/>
              <a:buChar char="-"/>
            </a:pPr>
            <a:r>
              <a:rPr lang="en-US" altLang="zh-TW" dirty="0" smtClean="0"/>
              <a:t>Previously, Yes/No answer with Perceptron Learning Algorithm</a:t>
            </a:r>
          </a:p>
          <a:p>
            <a:pPr marL="285750" indent="-285750">
              <a:buFontTx/>
              <a:buChar char="-"/>
            </a:pPr>
            <a:r>
              <a:rPr lang="en-US" altLang="zh-TW" dirty="0" smtClean="0"/>
              <a:t>Binary classification is the simplest one</a:t>
            </a:r>
          </a:p>
          <a:p>
            <a:endParaRPr lang="en-US" altLang="zh-TW" dirty="0"/>
          </a:p>
          <a:p>
            <a:pPr marL="285750" indent="-285750">
              <a:buFontTx/>
              <a:buChar char="-"/>
            </a:pPr>
            <a:r>
              <a:rPr lang="en-US" altLang="zh-TW" dirty="0" smtClean="0"/>
              <a:t>More complicated =&gt;</a:t>
            </a:r>
            <a:r>
              <a:rPr lang="zh-TW" altLang="en-US" dirty="0" smtClean="0"/>
              <a:t> </a:t>
            </a:r>
            <a:endParaRPr lang="en-US" altLang="zh-TW" dirty="0" smtClean="0"/>
          </a:p>
          <a:p>
            <a:pPr marL="800100" lvl="1" indent="-342900">
              <a:buFont typeface="+mj-lt"/>
              <a:buAutoNum type="arabicPeriod"/>
            </a:pPr>
            <a:r>
              <a:rPr lang="en-US" altLang="zh-TW" dirty="0"/>
              <a:t>M</a:t>
            </a:r>
            <a:r>
              <a:rPr lang="en-US" altLang="zh-TW" dirty="0" smtClean="0"/>
              <a:t>ulticlass classification (</a:t>
            </a:r>
            <a:r>
              <a:rPr lang="zh-TW" altLang="en-US" dirty="0" smtClean="0"/>
              <a:t>影像辨識</a:t>
            </a:r>
            <a:r>
              <a:rPr lang="en-US" altLang="zh-TW" dirty="0" smtClean="0"/>
              <a:t>/</a:t>
            </a:r>
            <a:r>
              <a:rPr lang="zh-TW" altLang="en-US" dirty="0" smtClean="0"/>
              <a:t>聲音辨識</a:t>
            </a:r>
            <a:r>
              <a:rPr lang="en-US" altLang="zh-TW" dirty="0" smtClean="0"/>
              <a:t>) </a:t>
            </a:r>
          </a:p>
          <a:p>
            <a:pPr marL="800100" lvl="1" indent="-342900">
              <a:buFont typeface="+mj-lt"/>
              <a:buAutoNum type="arabicPeriod"/>
            </a:pPr>
            <a:r>
              <a:rPr lang="en-US" altLang="zh-TW" dirty="0" smtClean="0"/>
              <a:t>Regression prediction </a:t>
            </a:r>
          </a:p>
          <a:p>
            <a:pPr marL="800100" lvl="1" indent="-342900">
              <a:buFont typeface="+mj-lt"/>
              <a:buAutoNum type="arabicPeriod"/>
            </a:pPr>
            <a:r>
              <a:rPr lang="en-US" altLang="zh-TW" dirty="0" smtClean="0"/>
              <a:t>Structured Learning (</a:t>
            </a:r>
            <a:r>
              <a:rPr lang="zh-TW" altLang="en-US" dirty="0" smtClean="0"/>
              <a:t>文字語句分析</a:t>
            </a:r>
            <a:r>
              <a:rPr lang="en-US" altLang="zh-TW" dirty="0" smtClean="0"/>
              <a:t>:</a:t>
            </a:r>
            <a:r>
              <a:rPr lang="zh-TW" altLang="en-US" dirty="0" smtClean="0"/>
              <a:t> </a:t>
            </a:r>
            <a:r>
              <a:rPr lang="en-US" altLang="zh-TW" dirty="0" smtClean="0"/>
              <a:t>1. </a:t>
            </a:r>
            <a:r>
              <a:rPr lang="zh-TW" altLang="en-US" dirty="0" smtClean="0"/>
              <a:t>剖析語句 </a:t>
            </a:r>
            <a:r>
              <a:rPr lang="en-US" altLang="zh-TW" dirty="0" smtClean="0"/>
              <a:t>2. </a:t>
            </a:r>
            <a:r>
              <a:rPr lang="zh-TW" altLang="en-US" dirty="0" smtClean="0"/>
              <a:t>分出名詞</a:t>
            </a:r>
            <a:r>
              <a:rPr lang="en-US" altLang="zh-TW" dirty="0" smtClean="0"/>
              <a:t>/</a:t>
            </a:r>
            <a:r>
              <a:rPr lang="zh-TW" altLang="en-US" dirty="0" smtClean="0"/>
              <a:t>動詞</a:t>
            </a:r>
            <a:r>
              <a:rPr lang="en-US" altLang="zh-TW" dirty="0" smtClean="0"/>
              <a:t>)</a:t>
            </a:r>
          </a:p>
        </p:txBody>
      </p:sp>
      <p:pic>
        <p:nvPicPr>
          <p:cNvPr id="6" name="圖片 5"/>
          <p:cNvPicPr>
            <a:picLocks noChangeAspect="1"/>
          </p:cNvPicPr>
          <p:nvPr/>
        </p:nvPicPr>
        <p:blipFill>
          <a:blip r:embed="rId2"/>
          <a:stretch>
            <a:fillRect/>
          </a:stretch>
        </p:blipFill>
        <p:spPr>
          <a:xfrm>
            <a:off x="738226" y="2653954"/>
            <a:ext cx="4802393" cy="1448996"/>
          </a:xfrm>
          <a:prstGeom prst="rect">
            <a:avLst/>
          </a:prstGeom>
        </p:spPr>
      </p:pic>
      <p:sp>
        <p:nvSpPr>
          <p:cNvPr id="7" name="文字方塊 6"/>
          <p:cNvSpPr txBox="1"/>
          <p:nvPr/>
        </p:nvSpPr>
        <p:spPr>
          <a:xfrm>
            <a:off x="0" y="4531814"/>
            <a:ext cx="5540619" cy="523220"/>
          </a:xfrm>
          <a:prstGeom prst="rect">
            <a:avLst/>
          </a:prstGeom>
          <a:noFill/>
        </p:spPr>
        <p:txBody>
          <a:bodyPr wrap="none" rtlCol="0">
            <a:spAutoFit/>
          </a:bodyPr>
          <a:lstStyle/>
          <a:p>
            <a:r>
              <a:rPr lang="en-US" altLang="zh-TW" sz="2800" dirty="0" smtClean="0"/>
              <a:t>Learning with different input space </a:t>
            </a:r>
            <a:r>
              <a:rPr lang="en-US" altLang="zh-TW" sz="2800" dirty="0"/>
              <a:t>X</a:t>
            </a:r>
            <a:endParaRPr lang="en-US" altLang="zh-TW" sz="2800" dirty="0" smtClean="0"/>
          </a:p>
        </p:txBody>
      </p:sp>
      <p:sp>
        <p:nvSpPr>
          <p:cNvPr id="8" name="矩形 7"/>
          <p:cNvSpPr/>
          <p:nvPr/>
        </p:nvSpPr>
        <p:spPr>
          <a:xfrm>
            <a:off x="147274" y="5084218"/>
            <a:ext cx="7796982" cy="1754326"/>
          </a:xfrm>
          <a:prstGeom prst="rect">
            <a:avLst/>
          </a:prstGeom>
        </p:spPr>
        <p:txBody>
          <a:bodyPr wrap="square">
            <a:spAutoFit/>
          </a:bodyPr>
          <a:lstStyle/>
          <a:p>
            <a:pPr marL="285750" indent="-285750">
              <a:buFontTx/>
              <a:buChar char="-"/>
            </a:pPr>
            <a:r>
              <a:rPr lang="en-US" altLang="zh-TW" dirty="0" smtClean="0"/>
              <a:t>Domain knowledge (</a:t>
            </a:r>
            <a:r>
              <a:rPr lang="zh-TW" altLang="en-US" dirty="0" smtClean="0"/>
              <a:t>你怎麼知道要挑選什麼參數拿來訓練</a:t>
            </a:r>
            <a:r>
              <a:rPr lang="en-US" altLang="zh-TW" dirty="0" smtClean="0"/>
              <a:t>)</a:t>
            </a:r>
          </a:p>
          <a:p>
            <a:pPr marL="742950" lvl="1" indent="-285750">
              <a:buFontTx/>
              <a:buChar char="-"/>
            </a:pPr>
            <a:r>
              <a:rPr lang="en-US" altLang="zh-TW" dirty="0" smtClean="0"/>
              <a:t>Coin recognition =&gt; size/mass</a:t>
            </a:r>
          </a:p>
          <a:p>
            <a:pPr marL="742950" lvl="1" indent="-285750">
              <a:buFontTx/>
              <a:buChar char="-"/>
            </a:pPr>
            <a:r>
              <a:rPr lang="en-US" altLang="zh-TW" dirty="0" smtClean="0"/>
              <a:t>Credit card issue =&gt; salary/debt/age</a:t>
            </a:r>
          </a:p>
          <a:p>
            <a:pPr marL="742950" lvl="1" indent="-285750">
              <a:buFontTx/>
              <a:buChar char="-"/>
            </a:pPr>
            <a:endParaRPr lang="en-US" altLang="zh-TW" dirty="0" smtClean="0"/>
          </a:p>
          <a:p>
            <a:pPr marL="285750" indent="-285750">
              <a:buFontTx/>
              <a:buChar char="-"/>
            </a:pPr>
            <a:r>
              <a:rPr lang="en-US" altLang="zh-TW" dirty="0" smtClean="0"/>
              <a:t>Feature Engineering =&gt;</a:t>
            </a:r>
            <a:r>
              <a:rPr lang="zh-TW" altLang="en-US" dirty="0" smtClean="0"/>
              <a:t> 特徵工程 </a:t>
            </a:r>
            <a:r>
              <a:rPr lang="en-US" altLang="zh-TW" dirty="0" smtClean="0"/>
              <a:t>:</a:t>
            </a:r>
            <a:r>
              <a:rPr lang="zh-TW" altLang="en-US" dirty="0" smtClean="0"/>
              <a:t> 決定要餵給機器什麼數據</a:t>
            </a:r>
            <a:endParaRPr lang="en-US" altLang="zh-TW" dirty="0" smtClean="0"/>
          </a:p>
          <a:p>
            <a:pPr marL="742950" lvl="1" indent="-285750">
              <a:buFontTx/>
              <a:buChar char="-"/>
            </a:pPr>
            <a:r>
              <a:rPr lang="en-US" altLang="zh-TW" dirty="0" smtClean="0"/>
              <a:t>Abstract feature</a:t>
            </a:r>
            <a:r>
              <a:rPr lang="zh-TW" altLang="en-US" dirty="0" smtClean="0"/>
              <a:t> </a:t>
            </a:r>
            <a:r>
              <a:rPr lang="en-US" altLang="zh-TW" dirty="0" smtClean="0"/>
              <a:t>is more</a:t>
            </a:r>
            <a:r>
              <a:rPr lang="zh-TW" altLang="en-US" dirty="0" smtClean="0"/>
              <a:t> </a:t>
            </a:r>
            <a:r>
              <a:rPr lang="en-US" altLang="zh-TW" dirty="0" smtClean="0"/>
              <a:t>difficult (</a:t>
            </a:r>
            <a:r>
              <a:rPr lang="zh-TW" altLang="en-US" dirty="0" smtClean="0"/>
              <a:t>音樂類型</a:t>
            </a:r>
            <a:r>
              <a:rPr lang="en-US" altLang="zh-TW" dirty="0" smtClean="0"/>
              <a:t>/</a:t>
            </a:r>
            <a:r>
              <a:rPr lang="zh-TW" altLang="en-US" dirty="0" smtClean="0"/>
              <a:t>喜好分類</a:t>
            </a:r>
            <a:r>
              <a:rPr lang="en-US" altLang="zh-TW" dirty="0" smtClean="0"/>
              <a:t>…)</a:t>
            </a:r>
            <a:endParaRPr lang="en-US" altLang="zh-TW" dirty="0"/>
          </a:p>
        </p:txBody>
      </p:sp>
      <p:pic>
        <p:nvPicPr>
          <p:cNvPr id="9" name="圖片 8"/>
          <p:cNvPicPr>
            <a:picLocks noChangeAspect="1"/>
          </p:cNvPicPr>
          <p:nvPr/>
        </p:nvPicPr>
        <p:blipFill>
          <a:blip r:embed="rId3"/>
          <a:stretch>
            <a:fillRect/>
          </a:stretch>
        </p:blipFill>
        <p:spPr>
          <a:xfrm>
            <a:off x="7585911" y="180693"/>
            <a:ext cx="4459432" cy="1913659"/>
          </a:xfrm>
          <a:prstGeom prst="rect">
            <a:avLst/>
          </a:prstGeom>
          <a:ln w="28575">
            <a:solidFill>
              <a:schemeClr val="accent1"/>
            </a:solidFill>
          </a:ln>
        </p:spPr>
      </p:pic>
    </p:spTree>
    <p:extLst>
      <p:ext uri="{BB962C8B-B14F-4D97-AF65-F5344CB8AC3E}">
        <p14:creationId xmlns:p14="http://schemas.microsoft.com/office/powerpoint/2010/main" val="29596944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7878" y="570550"/>
            <a:ext cx="10938507" cy="1754326"/>
          </a:xfrm>
          <a:prstGeom prst="rect">
            <a:avLst/>
          </a:prstGeom>
        </p:spPr>
        <p:txBody>
          <a:bodyPr wrap="none">
            <a:spAutoFit/>
          </a:bodyPr>
          <a:lstStyle/>
          <a:p>
            <a:pPr marL="285750" indent="-285750">
              <a:buFontTx/>
              <a:buChar char="-"/>
            </a:pPr>
            <a:r>
              <a:rPr lang="en-US" altLang="zh-TW" dirty="0" smtClean="0"/>
              <a:t>Learning with different data label</a:t>
            </a:r>
            <a:r>
              <a:rPr lang="zh-TW" altLang="en-US" dirty="0" smtClean="0"/>
              <a:t> </a:t>
            </a:r>
            <a:r>
              <a:rPr lang="en-US" altLang="zh-TW" dirty="0" smtClean="0"/>
              <a:t>(</a:t>
            </a:r>
            <a:r>
              <a:rPr lang="zh-TW" altLang="en-US" dirty="0" smtClean="0"/>
              <a:t>有沒有答案可以對</a:t>
            </a:r>
            <a:r>
              <a:rPr lang="en-US" altLang="zh-TW" dirty="0" smtClean="0"/>
              <a:t>)</a:t>
            </a:r>
          </a:p>
          <a:p>
            <a:pPr marL="742950" lvl="1" indent="-285750">
              <a:buFontTx/>
              <a:buChar char="-"/>
            </a:pPr>
            <a:r>
              <a:rPr lang="en-US" altLang="zh-TW" dirty="0" smtClean="0"/>
              <a:t>Supervised =&gt; classification : knowing to split to 4 classes (we got answer label)</a:t>
            </a:r>
          </a:p>
          <a:p>
            <a:pPr marL="742950" lvl="1" indent="-285750">
              <a:buFontTx/>
              <a:buChar char="-"/>
            </a:pPr>
            <a:r>
              <a:rPr lang="en-US" altLang="zh-TW" dirty="0" smtClean="0"/>
              <a:t>Unsupervised</a:t>
            </a:r>
            <a:r>
              <a:rPr lang="zh-TW" altLang="en-US" dirty="0" smtClean="0"/>
              <a:t> </a:t>
            </a:r>
            <a:r>
              <a:rPr lang="en-US" altLang="zh-TW" dirty="0" smtClean="0"/>
              <a:t>=&gt; clustering : not knowing the answer, only divided by data observations</a:t>
            </a:r>
          </a:p>
          <a:p>
            <a:pPr marL="742950" lvl="1" indent="-285750">
              <a:buFontTx/>
              <a:buChar char="-"/>
            </a:pPr>
            <a:r>
              <a:rPr lang="en-US" altLang="zh-TW" dirty="0" smtClean="0"/>
              <a:t>Semi-supervised =&gt; with only a small amount of answer label (e.g. </a:t>
            </a:r>
            <a:r>
              <a:rPr lang="zh-TW" altLang="en-US" dirty="0" smtClean="0"/>
              <a:t>人臉辨識</a:t>
            </a:r>
            <a:r>
              <a:rPr lang="en-US" altLang="zh-TW" dirty="0" smtClean="0"/>
              <a:t>, </a:t>
            </a:r>
            <a:r>
              <a:rPr lang="zh-TW" altLang="en-US" dirty="0" smtClean="0"/>
              <a:t>給幾張照片</a:t>
            </a:r>
            <a:r>
              <a:rPr lang="en-US" altLang="zh-TW" dirty="0" smtClean="0"/>
              <a:t>, </a:t>
            </a:r>
            <a:r>
              <a:rPr lang="zh-TW" altLang="en-US" dirty="0" smtClean="0"/>
              <a:t>要能分辨新的</a:t>
            </a:r>
            <a:r>
              <a:rPr lang="en-US" altLang="zh-TW" dirty="0" smtClean="0"/>
              <a:t>)</a:t>
            </a:r>
          </a:p>
          <a:p>
            <a:pPr lvl="1"/>
            <a:endParaRPr lang="en-US" altLang="zh-TW" dirty="0"/>
          </a:p>
          <a:p>
            <a:pPr marL="742950" lvl="1" indent="-285750">
              <a:buFontTx/>
              <a:buChar char="-"/>
            </a:pPr>
            <a:r>
              <a:rPr lang="en-US" altLang="zh-TW" dirty="0" smtClean="0"/>
              <a:t>Reinforcement =&gt; no answer label, but got other hint of good or bad (try -&gt; feedback -&gt; learning -&gt; try…)</a:t>
            </a:r>
            <a:endParaRPr lang="zh-TW" altLang="en-US" dirty="0"/>
          </a:p>
        </p:txBody>
      </p:sp>
      <p:sp>
        <p:nvSpPr>
          <p:cNvPr id="5" name="文字方塊 4"/>
          <p:cNvSpPr txBox="1"/>
          <p:nvPr/>
        </p:nvSpPr>
        <p:spPr>
          <a:xfrm>
            <a:off x="0" y="-11038"/>
            <a:ext cx="4022768" cy="523220"/>
          </a:xfrm>
          <a:prstGeom prst="rect">
            <a:avLst/>
          </a:prstGeom>
          <a:noFill/>
        </p:spPr>
        <p:txBody>
          <a:bodyPr wrap="none" rtlCol="0">
            <a:spAutoFit/>
          </a:bodyPr>
          <a:lstStyle/>
          <a:p>
            <a:r>
              <a:rPr lang="en-US" altLang="zh-TW" sz="2800" dirty="0" smtClean="0"/>
              <a:t>Example : coin recognition</a:t>
            </a:r>
          </a:p>
        </p:txBody>
      </p:sp>
      <p:pic>
        <p:nvPicPr>
          <p:cNvPr id="6" name="圖片 5"/>
          <p:cNvPicPr>
            <a:picLocks noChangeAspect="1"/>
          </p:cNvPicPr>
          <p:nvPr/>
        </p:nvPicPr>
        <p:blipFill>
          <a:blip r:embed="rId2"/>
          <a:stretch>
            <a:fillRect/>
          </a:stretch>
        </p:blipFill>
        <p:spPr>
          <a:xfrm>
            <a:off x="653717" y="2442032"/>
            <a:ext cx="6200775" cy="1914525"/>
          </a:xfrm>
          <a:prstGeom prst="rect">
            <a:avLst/>
          </a:prstGeom>
        </p:spPr>
      </p:pic>
      <p:pic>
        <p:nvPicPr>
          <p:cNvPr id="7" name="圖片 6"/>
          <p:cNvPicPr>
            <a:picLocks noChangeAspect="1"/>
          </p:cNvPicPr>
          <p:nvPr/>
        </p:nvPicPr>
        <p:blipFill>
          <a:blip r:embed="rId3"/>
          <a:stretch>
            <a:fillRect/>
          </a:stretch>
        </p:blipFill>
        <p:spPr>
          <a:xfrm>
            <a:off x="7168633" y="2530355"/>
            <a:ext cx="4113068" cy="1766455"/>
          </a:xfrm>
          <a:prstGeom prst="rect">
            <a:avLst/>
          </a:prstGeom>
        </p:spPr>
      </p:pic>
      <p:sp>
        <p:nvSpPr>
          <p:cNvPr id="8" name="矩形 7"/>
          <p:cNvSpPr/>
          <p:nvPr/>
        </p:nvSpPr>
        <p:spPr>
          <a:xfrm>
            <a:off x="147878" y="4814682"/>
            <a:ext cx="8178201" cy="1200329"/>
          </a:xfrm>
          <a:prstGeom prst="rect">
            <a:avLst/>
          </a:prstGeom>
        </p:spPr>
        <p:txBody>
          <a:bodyPr wrap="none">
            <a:spAutoFit/>
          </a:bodyPr>
          <a:lstStyle/>
          <a:p>
            <a:pPr marL="285750" indent="-285750">
              <a:buFontTx/>
              <a:buChar char="-"/>
            </a:pPr>
            <a:r>
              <a:rPr lang="en-US" altLang="zh-TW" dirty="0" smtClean="0"/>
              <a:t>Learning with different protocol (</a:t>
            </a:r>
            <a:r>
              <a:rPr lang="zh-TW" altLang="en-US" dirty="0" smtClean="0"/>
              <a:t>與機器溝通互動的方式</a:t>
            </a:r>
            <a:r>
              <a:rPr lang="en-US" altLang="zh-TW" dirty="0" smtClean="0"/>
              <a:t>)</a:t>
            </a:r>
          </a:p>
          <a:p>
            <a:pPr marL="742950" lvl="1" indent="-285750">
              <a:buFontTx/>
              <a:buChar char="-"/>
            </a:pPr>
            <a:r>
              <a:rPr lang="en-US" altLang="zh-TW" dirty="0" smtClean="0"/>
              <a:t>Batch =&gt; g is</a:t>
            </a:r>
            <a:r>
              <a:rPr lang="zh-TW" altLang="en-US" dirty="0" smtClean="0"/>
              <a:t> </a:t>
            </a:r>
            <a:r>
              <a:rPr lang="en-US" altLang="zh-TW" dirty="0" smtClean="0"/>
              <a:t>trained ready based on solid data and will not change for testing</a:t>
            </a:r>
          </a:p>
          <a:p>
            <a:pPr marL="742950" lvl="1" indent="-285750">
              <a:buFontTx/>
              <a:buChar char="-"/>
            </a:pPr>
            <a:r>
              <a:rPr lang="en-US" altLang="zh-TW" dirty="0" smtClean="0"/>
              <a:t>Online =&gt; g will change and update through data in and out </a:t>
            </a:r>
          </a:p>
          <a:p>
            <a:pPr marL="742950" lvl="1" indent="-285750">
              <a:buFontTx/>
              <a:buChar char="-"/>
            </a:pPr>
            <a:r>
              <a:rPr lang="en-US" altLang="zh-TW" dirty="0" smtClean="0"/>
              <a:t>Active =&gt; machine can ask question</a:t>
            </a:r>
            <a:endParaRPr lang="zh-TW" altLang="en-US" dirty="0"/>
          </a:p>
        </p:txBody>
      </p:sp>
      <p:pic>
        <p:nvPicPr>
          <p:cNvPr id="9" name="圖片 8"/>
          <p:cNvPicPr>
            <a:picLocks noChangeAspect="1"/>
          </p:cNvPicPr>
          <p:nvPr/>
        </p:nvPicPr>
        <p:blipFill>
          <a:blip r:embed="rId4"/>
          <a:stretch>
            <a:fillRect/>
          </a:stretch>
        </p:blipFill>
        <p:spPr>
          <a:xfrm>
            <a:off x="8673881" y="4814682"/>
            <a:ext cx="3327667" cy="1109223"/>
          </a:xfrm>
          <a:prstGeom prst="rect">
            <a:avLst/>
          </a:prstGeom>
        </p:spPr>
      </p:pic>
      <p:pic>
        <p:nvPicPr>
          <p:cNvPr id="10" name="圖片 9"/>
          <p:cNvPicPr>
            <a:picLocks noChangeAspect="1"/>
          </p:cNvPicPr>
          <p:nvPr/>
        </p:nvPicPr>
        <p:blipFill>
          <a:blip r:embed="rId5"/>
          <a:stretch>
            <a:fillRect/>
          </a:stretch>
        </p:blipFill>
        <p:spPr>
          <a:xfrm>
            <a:off x="8706084" y="6113072"/>
            <a:ext cx="3263260" cy="458002"/>
          </a:xfrm>
          <a:prstGeom prst="rect">
            <a:avLst/>
          </a:prstGeom>
        </p:spPr>
      </p:pic>
    </p:spTree>
    <p:extLst>
      <p:ext uri="{BB962C8B-B14F-4D97-AF65-F5344CB8AC3E}">
        <p14:creationId xmlns:p14="http://schemas.microsoft.com/office/powerpoint/2010/main" val="2514716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3284112" y="3078051"/>
            <a:ext cx="5132495" cy="769441"/>
          </a:xfrm>
          <a:prstGeom prst="rect">
            <a:avLst/>
          </a:prstGeom>
          <a:noFill/>
        </p:spPr>
        <p:txBody>
          <a:bodyPr wrap="none" rtlCol="0">
            <a:spAutoFit/>
          </a:bodyPr>
          <a:lstStyle/>
          <a:p>
            <a:r>
              <a:rPr lang="en-US" altLang="zh-TW" sz="4400" dirty="0" smtClean="0"/>
              <a:t>Algorithm Hypothesis</a:t>
            </a:r>
            <a:endParaRPr lang="zh-TW" altLang="en-US" sz="4400" dirty="0"/>
          </a:p>
        </p:txBody>
      </p:sp>
    </p:spTree>
    <p:extLst>
      <p:ext uri="{BB962C8B-B14F-4D97-AF65-F5344CB8AC3E}">
        <p14:creationId xmlns:p14="http://schemas.microsoft.com/office/powerpoint/2010/main" val="436082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11038"/>
            <a:ext cx="2738442" cy="523220"/>
          </a:xfrm>
          <a:prstGeom prst="rect">
            <a:avLst/>
          </a:prstGeom>
          <a:noFill/>
        </p:spPr>
        <p:txBody>
          <a:bodyPr wrap="none" rtlCol="0">
            <a:spAutoFit/>
          </a:bodyPr>
          <a:lstStyle/>
          <a:p>
            <a:r>
              <a:rPr lang="en-US" altLang="zh-TW" sz="2800" dirty="0" smtClean="0"/>
              <a:t>Linear Regression</a:t>
            </a:r>
          </a:p>
        </p:txBody>
      </p:sp>
      <p:pic>
        <p:nvPicPr>
          <p:cNvPr id="5" name="圖片 4"/>
          <p:cNvPicPr>
            <a:picLocks noChangeAspect="1"/>
          </p:cNvPicPr>
          <p:nvPr/>
        </p:nvPicPr>
        <p:blipFill>
          <a:blip r:embed="rId2"/>
          <a:stretch>
            <a:fillRect/>
          </a:stretch>
        </p:blipFill>
        <p:spPr>
          <a:xfrm>
            <a:off x="319630" y="3911051"/>
            <a:ext cx="2743583" cy="2410161"/>
          </a:xfrm>
          <a:prstGeom prst="rect">
            <a:avLst/>
          </a:prstGeom>
        </p:spPr>
      </p:pic>
      <p:pic>
        <p:nvPicPr>
          <p:cNvPr id="6" name="圖片 5"/>
          <p:cNvPicPr>
            <a:picLocks noChangeAspect="1"/>
          </p:cNvPicPr>
          <p:nvPr/>
        </p:nvPicPr>
        <p:blipFill>
          <a:blip r:embed="rId3"/>
          <a:stretch>
            <a:fillRect/>
          </a:stretch>
        </p:blipFill>
        <p:spPr>
          <a:xfrm>
            <a:off x="3128388" y="3911051"/>
            <a:ext cx="2791215" cy="2410161"/>
          </a:xfrm>
          <a:prstGeom prst="rect">
            <a:avLst/>
          </a:prstGeom>
        </p:spPr>
      </p:pic>
      <p:pic>
        <p:nvPicPr>
          <p:cNvPr id="8" name="圖片 7"/>
          <p:cNvPicPr>
            <a:picLocks noChangeAspect="1"/>
          </p:cNvPicPr>
          <p:nvPr/>
        </p:nvPicPr>
        <p:blipFill>
          <a:blip r:embed="rId4"/>
          <a:stretch>
            <a:fillRect/>
          </a:stretch>
        </p:blipFill>
        <p:spPr>
          <a:xfrm>
            <a:off x="696221" y="3121699"/>
            <a:ext cx="4864334" cy="760773"/>
          </a:xfrm>
          <a:prstGeom prst="rect">
            <a:avLst/>
          </a:prstGeom>
        </p:spPr>
      </p:pic>
      <p:pic>
        <p:nvPicPr>
          <p:cNvPr id="10" name="圖片 9"/>
          <p:cNvPicPr>
            <a:picLocks noChangeAspect="1"/>
          </p:cNvPicPr>
          <p:nvPr/>
        </p:nvPicPr>
        <p:blipFill>
          <a:blip r:embed="rId5"/>
          <a:stretch>
            <a:fillRect/>
          </a:stretch>
        </p:blipFill>
        <p:spPr>
          <a:xfrm>
            <a:off x="6405089" y="3040058"/>
            <a:ext cx="2876951" cy="924054"/>
          </a:xfrm>
          <a:prstGeom prst="rect">
            <a:avLst/>
          </a:prstGeom>
        </p:spPr>
      </p:pic>
      <p:sp>
        <p:nvSpPr>
          <p:cNvPr id="11" name="矩形 10"/>
          <p:cNvSpPr/>
          <p:nvPr/>
        </p:nvSpPr>
        <p:spPr>
          <a:xfrm>
            <a:off x="147878" y="586589"/>
            <a:ext cx="11008142" cy="2308324"/>
          </a:xfrm>
          <a:prstGeom prst="rect">
            <a:avLst/>
          </a:prstGeom>
        </p:spPr>
        <p:txBody>
          <a:bodyPr wrap="none">
            <a:spAutoFit/>
          </a:bodyPr>
          <a:lstStyle/>
          <a:p>
            <a:pPr marL="285750" indent="-285750">
              <a:buFontTx/>
              <a:buChar char="-"/>
            </a:pPr>
            <a:r>
              <a:rPr lang="en-US" altLang="zh-TW" dirty="0" smtClean="0"/>
              <a:t>Deal with Regression </a:t>
            </a:r>
            <a:r>
              <a:rPr lang="en-US" altLang="zh-TW" dirty="0" err="1" smtClean="0"/>
              <a:t>yn</a:t>
            </a:r>
            <a:r>
              <a:rPr lang="en-US" altLang="zh-TW" dirty="0" smtClean="0"/>
              <a:t> (</a:t>
            </a:r>
            <a:r>
              <a:rPr lang="en-US" altLang="zh-TW" dirty="0" err="1" smtClean="0"/>
              <a:t>Predicit</a:t>
            </a:r>
            <a:r>
              <a:rPr lang="en-US" altLang="zh-TW" dirty="0" smtClean="0"/>
              <a:t> value)</a:t>
            </a:r>
          </a:p>
          <a:p>
            <a:pPr marL="285750" indent="-285750">
              <a:buFontTx/>
              <a:buChar char="-"/>
            </a:pPr>
            <a:endParaRPr lang="en-US" altLang="zh-TW" dirty="0" smtClean="0"/>
          </a:p>
          <a:p>
            <a:pPr marL="285750" indent="-285750">
              <a:buFontTx/>
              <a:buChar char="-"/>
            </a:pPr>
            <a:r>
              <a:rPr lang="en-US" altLang="zh-TW" dirty="0" smtClean="0"/>
              <a:t>1 dimension : y is a line</a:t>
            </a:r>
          </a:p>
          <a:p>
            <a:pPr marL="285750" indent="-285750">
              <a:buFontTx/>
              <a:buChar char="-"/>
            </a:pPr>
            <a:r>
              <a:rPr lang="en-US" altLang="zh-TW" dirty="0" smtClean="0"/>
              <a:t>2 dimension : y is a plane</a:t>
            </a:r>
          </a:p>
          <a:p>
            <a:pPr marL="285750" indent="-285750">
              <a:buFontTx/>
              <a:buChar char="-"/>
            </a:pPr>
            <a:r>
              <a:rPr lang="en-US" altLang="zh-TW" dirty="0" smtClean="0"/>
              <a:t>Different hypothesis with weight value w(</a:t>
            </a:r>
            <a:r>
              <a:rPr lang="zh-TW" altLang="en-US" dirty="0"/>
              <a:t>權</a:t>
            </a:r>
            <a:r>
              <a:rPr lang="zh-TW" altLang="en-US" dirty="0" smtClean="0"/>
              <a:t>重</a:t>
            </a:r>
            <a:r>
              <a:rPr lang="en-US" altLang="zh-TW" dirty="0" smtClean="0"/>
              <a:t>) for different attributes x =&gt; different prediction for y</a:t>
            </a:r>
          </a:p>
          <a:p>
            <a:pPr marL="285750" indent="-285750">
              <a:buFontTx/>
              <a:buChar char="-"/>
            </a:pPr>
            <a:r>
              <a:rPr lang="en-US" altLang="zh-TW" dirty="0" smtClean="0"/>
              <a:t>Error Measure : square of (predict – true), and the prediction is based on w </a:t>
            </a:r>
          </a:p>
          <a:p>
            <a:pPr marL="742950" lvl="1" indent="-285750">
              <a:buFontTx/>
              <a:buChar char="-"/>
            </a:pPr>
            <a:r>
              <a:rPr lang="en-US" altLang="zh-TW" dirty="0" smtClean="0"/>
              <a:t>From the square error : </a:t>
            </a:r>
            <a:r>
              <a:rPr lang="en-US" altLang="zh-TW" dirty="0"/>
              <a:t>f</a:t>
            </a:r>
            <a:r>
              <a:rPr lang="en-US" altLang="zh-TW" dirty="0" smtClean="0"/>
              <a:t>ind the perfect w will have the lowest </a:t>
            </a:r>
            <a:r>
              <a:rPr lang="en-US" altLang="zh-TW" dirty="0" err="1" smtClean="0"/>
              <a:t>Ein</a:t>
            </a:r>
            <a:r>
              <a:rPr lang="en-US" altLang="zh-TW" dirty="0" smtClean="0"/>
              <a:t>(w)</a:t>
            </a:r>
          </a:p>
          <a:p>
            <a:pPr marL="742950" lvl="1" indent="-285750">
              <a:buFontTx/>
              <a:buChar char="-"/>
            </a:pPr>
            <a:r>
              <a:rPr lang="zh-TW" altLang="en-US" dirty="0" smtClean="0"/>
              <a:t>數學推導</a:t>
            </a:r>
            <a:r>
              <a:rPr lang="en-US" altLang="zh-TW" dirty="0" smtClean="0"/>
              <a:t>:</a:t>
            </a:r>
            <a:r>
              <a:rPr lang="zh-TW" altLang="en-US" dirty="0" smtClean="0"/>
              <a:t> 當</a:t>
            </a:r>
            <a:r>
              <a:rPr lang="en-US" altLang="zh-TW" dirty="0" err="1" smtClean="0"/>
              <a:t>Ein</a:t>
            </a:r>
            <a:r>
              <a:rPr lang="en-US" altLang="zh-TW" dirty="0" smtClean="0"/>
              <a:t>(w) (</a:t>
            </a:r>
            <a:r>
              <a:rPr lang="zh-TW" altLang="en-US" dirty="0" smtClean="0"/>
              <a:t>凸函數</a:t>
            </a:r>
            <a:r>
              <a:rPr lang="en-US" altLang="zh-TW" dirty="0" smtClean="0"/>
              <a:t>)</a:t>
            </a:r>
            <a:r>
              <a:rPr lang="zh-TW" altLang="en-US" dirty="0" smtClean="0"/>
              <a:t> 有最低值得時候</a:t>
            </a:r>
            <a:r>
              <a:rPr lang="en-US" altLang="zh-TW" dirty="0" smtClean="0"/>
              <a:t>, </a:t>
            </a:r>
            <a:r>
              <a:rPr lang="zh-TW" altLang="en-US" dirty="0" smtClean="0"/>
              <a:t>對所有</a:t>
            </a:r>
            <a:r>
              <a:rPr lang="en-US" altLang="zh-TW" dirty="0" smtClean="0"/>
              <a:t>W</a:t>
            </a:r>
            <a:r>
              <a:rPr lang="zh-TW" altLang="en-US" dirty="0" smtClean="0"/>
              <a:t>梯度都是</a:t>
            </a:r>
            <a:r>
              <a:rPr lang="en-US" altLang="zh-TW" dirty="0" smtClean="0"/>
              <a:t>0 =&gt; </a:t>
            </a:r>
            <a:r>
              <a:rPr lang="zh-TW" altLang="en-US" dirty="0" smtClean="0"/>
              <a:t>算出梯度均維</a:t>
            </a:r>
            <a:r>
              <a:rPr lang="en-US" altLang="zh-TW" dirty="0" smtClean="0"/>
              <a:t>0</a:t>
            </a:r>
            <a:r>
              <a:rPr lang="zh-TW" altLang="en-US" dirty="0" smtClean="0"/>
              <a:t>的時刻</a:t>
            </a:r>
            <a:r>
              <a:rPr lang="en-US" altLang="zh-TW" dirty="0" smtClean="0"/>
              <a:t>, w</a:t>
            </a:r>
            <a:r>
              <a:rPr lang="zh-TW" altLang="en-US" dirty="0" smtClean="0"/>
              <a:t>是多少</a:t>
            </a:r>
            <a:r>
              <a:rPr lang="en-US" altLang="zh-TW" dirty="0" smtClean="0"/>
              <a:t>?</a:t>
            </a:r>
            <a:endParaRPr lang="zh-TW" altLang="en-US" dirty="0"/>
          </a:p>
        </p:txBody>
      </p:sp>
      <p:pic>
        <p:nvPicPr>
          <p:cNvPr id="12" name="圖片 11"/>
          <p:cNvPicPr>
            <a:picLocks noChangeAspect="1"/>
          </p:cNvPicPr>
          <p:nvPr/>
        </p:nvPicPr>
        <p:blipFill>
          <a:blip r:embed="rId6"/>
          <a:stretch>
            <a:fillRect/>
          </a:stretch>
        </p:blipFill>
        <p:spPr>
          <a:xfrm>
            <a:off x="6468601" y="4175880"/>
            <a:ext cx="5204840" cy="2520147"/>
          </a:xfrm>
          <a:prstGeom prst="rect">
            <a:avLst/>
          </a:prstGeom>
        </p:spPr>
      </p:pic>
      <p:pic>
        <p:nvPicPr>
          <p:cNvPr id="13" name="圖片 12"/>
          <p:cNvPicPr>
            <a:picLocks noChangeAspect="1"/>
          </p:cNvPicPr>
          <p:nvPr/>
        </p:nvPicPr>
        <p:blipFill>
          <a:blip r:embed="rId7"/>
          <a:stretch>
            <a:fillRect/>
          </a:stretch>
        </p:blipFill>
        <p:spPr>
          <a:xfrm>
            <a:off x="9366526" y="3502085"/>
            <a:ext cx="2372056" cy="466790"/>
          </a:xfrm>
          <a:prstGeom prst="rect">
            <a:avLst/>
          </a:prstGeom>
        </p:spPr>
      </p:pic>
      <p:sp>
        <p:nvSpPr>
          <p:cNvPr id="14" name="向右箭號 13"/>
          <p:cNvSpPr/>
          <p:nvPr/>
        </p:nvSpPr>
        <p:spPr>
          <a:xfrm>
            <a:off x="8740754" y="3643104"/>
            <a:ext cx="631065" cy="242486"/>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56935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41529</TotalTime>
  <Words>2904</Words>
  <Application>Microsoft Office PowerPoint</Application>
  <PresentationFormat>寬螢幕</PresentationFormat>
  <Paragraphs>272</Paragraphs>
  <Slides>34</Slides>
  <Notes>3</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34</vt:i4>
      </vt:variant>
    </vt:vector>
  </HeadingPairs>
  <TitlesOfParts>
    <vt:vector size="40" baseType="lpstr">
      <vt:lpstr>新細明體</vt:lpstr>
      <vt:lpstr>Arial</vt:lpstr>
      <vt:lpstr>Calibri</vt:lpstr>
      <vt:lpstr>Calibri Light</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Windows 使用者</dc:creator>
  <cp:lastModifiedBy>chiehchengpan</cp:lastModifiedBy>
  <cp:revision>56</cp:revision>
  <dcterms:created xsi:type="dcterms:W3CDTF">2019-01-08T06:58:10Z</dcterms:created>
  <dcterms:modified xsi:type="dcterms:W3CDTF">2019-04-11T07:27:52Z</dcterms:modified>
</cp:coreProperties>
</file>